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MỞ (dáng đứng thẳng, im 2 giây, nhìn khán giả rồi mới nói):</a:t>
            </a:r>
          </a:p>
          <a:p>
            <a:r>
              <a:t>'Kính chào quý thầy cô và các bạn. Mình là Khoa Nguyễn. Hôm nay mình xin kể về một thứ đã thay đổi mình: làm cộng đồng.'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khán giả, ngừng 2 giây.</a:t>
            </a:r>
          </a:p>
          <a:p>
            <a:r>
              <a:t>'Thứ Hai đầu tháng, có một nhóm người ngồi lại với nhau, cầm điện thoại, học nhắn tin cho con cháu. Không thu phí, không bán gì. Họ làm thế suốt hơn 11 năm. Vì sao?'</a:t>
            </a:r>
          </a:p>
          <a:p>
            <a:r>
              <a:t>Nhấn: 'Câu trả lời nằm ở điều mình nhận lại.'</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Kể nhanh, nhịp đều, không đọc từng dòng.</a:t>
            </a:r>
          </a:p>
          <a:p>
            <a:r>
              <a:t>'Mình bắt đầu tình nguyện từ năm 2008. Năm 2015 mình dạy Nhóm Internet người cao tuổi. Ngày 09/09/2016 các nhóm hợp lại thành một tổ chức. Từ đó đến nay, và gần đây nhất là 2026, mình vẫn đi.'</a:t>
            </a:r>
          </a:p>
          <a:p>
            <a:r>
              <a:t>Chuyển ý: 'Làm cộng đồng cho mình bốn điều.'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Nêu ý chính, rồi ý phụ, rồi ví dụ (cái cây).</a:t>
            </a:r>
          </a:p>
          <a:p>
            <a:r>
              <a:t>'Đứng lớp dạy người lớn tuổi, mình học kiên nhẫn: một thao tác phải nói ba lần. Mình học lắng nghe trước khi dạy.' [Thêm 1 kỷ niệm thật của anh: lần đầu đứng lớp / một cô chú làm được điều đầu tiên.]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'Một chuyến trao quà không tự có. Phải kêu gọi, chia việc, lo xe, lo quà, liên hệ địa phương. Làm cộng đồng buộc mình phải chủ động.'</a:t>
            </a:r>
          </a:p>
          <a:p>
            <a:r>
              <a:t>Ví dụ: 'Cùng tuổi thơ đến trường lần 2, tháng 8/2026, đang kêu gọi 1.500 tập trắng, 10 học bổng, 150 ba lô.' Nói rõ đây là mục tiêu kêu gọi.</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'Nhờ làm cộng đồng mình đến những nơi mình chưa từng nghĩ sẽ đến: miền Trung sau lũ năm 2020, Bình Phước tháng 5/2026, An Giang tháng 6/2026.'</a:t>
            </a:r>
          </a:p>
          <a:p>
            <a:r>
              <a:t>[Thêm 1 hình ảnh thật: con đường, gương mặt, câu nói của người mình gặp.]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số nhỏ thôi, nhưng mỗi con số là một gia đình: 6 chiếc xe đạp, 50 bộ sách giáo khoa, 2.100 quyển tập ở Định Mỹ, An Giang. Và hơn 11 năm lớp điện thoại cho người cao tuổi.'</a:t>
            </a:r>
          </a:p>
          <a:p>
            <a:r>
              <a:t>Chú ý nhịp: nói chậm, ngừng sau mỗi con số.</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Chậm lại, nhìn khắp khán phòng, tay mở ra.</a:t>
            </a:r>
          </a:p>
          <a:p>
            <a:r>
              <a:t>'Mình đi dạy để giúp người khác, nhưng người lớn lên nhiều nhất lại là mình.'</a:t>
            </a:r>
          </a:p>
          <a:p>
            <a:r>
              <a:t>Kêu gọi: 'Bạn không cần làm điều lớn. Tuần này, hãy dạy một người thân dùng điện thoại, hoặc tặng một cuốn sách.'</a:t>
            </a:r>
          </a:p>
          <a:p>
            <a:r>
              <a:t>Chúc + cảm ơn: 'Chúc quý thầy cô và các bạn một buổi tối nhiều niềm vui. Xin cảm ơn mọi người đã lắng nghe.' (cúi chào, giữ 1 giây)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Cúi chào nhẹ, giữ 1 giây rồi mới bước đi.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394960"/>
            <a:ext cx="12191695" cy="109728"/>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97280"/>
            <a:ext cx="10515600" cy="548640"/>
          </a:xfrm>
          <a:prstGeom prst="rect">
            <a:avLst/>
          </a:prstGeom>
          <a:noFill/>
        </p:spPr>
        <p:txBody>
          <a:bodyPr wrap="square" anchor="t">
            <a:spAutoFit/>
          </a:bodyPr>
          <a:lstStyle/>
          <a:p>
            <a:pPr algn="l">
              <a:spcAft>
                <a:spcPts val="800"/>
              </a:spcAft>
            </a:pPr>
            <a:r>
              <a:rPr sz="1800" b="1">
                <a:solidFill>
                  <a:srgbClr val="F8A5D0"/>
                </a:solidFill>
                <a:latin typeface="Arial"/>
              </a:rPr>
              <a:t>LỚP YÊU MIC · THI CUỐI KHÓA · 25/10/2026</a:t>
            </a:r>
          </a:p>
        </p:txBody>
      </p:sp>
      <p:sp>
        <p:nvSpPr>
          <p:cNvPr id="5" name="TextBox 4"/>
          <p:cNvSpPr txBox="1"/>
          <p:nvPr/>
        </p:nvSpPr>
        <p:spPr>
          <a:xfrm>
            <a:off x="822960" y="1828800"/>
            <a:ext cx="10789920" cy="2011680"/>
          </a:xfrm>
          <a:prstGeom prst="rect">
            <a:avLst/>
          </a:prstGeom>
          <a:noFill/>
        </p:spPr>
        <p:txBody>
          <a:bodyPr wrap="square" anchor="t">
            <a:spAutoFit/>
          </a:bodyPr>
          <a:lstStyle/>
          <a:p>
            <a:pPr algn="l">
              <a:spcAft>
                <a:spcPts val="800"/>
              </a:spcAft>
            </a:pPr>
            <a:r>
              <a:rPr sz="5400" b="1">
                <a:solidFill>
                  <a:srgbClr val="FFFFFF"/>
                </a:solidFill>
                <a:latin typeface="Arial"/>
              </a:rPr>
              <a:t>LÀM CỘNG ĐỒNG</a:t>
            </a:r>
          </a:p>
          <a:p>
            <a:pPr algn="l">
              <a:spcAft>
                <a:spcPts val="800"/>
              </a:spcAft>
            </a:pPr>
            <a:r>
              <a:rPr sz="5400" b="1">
                <a:solidFill>
                  <a:srgbClr val="FFFFFF"/>
                </a:solidFill>
                <a:latin typeface="Arial"/>
              </a:rPr>
              <a:t>Lớn lên bằng cách sẻ chia</a:t>
            </a:r>
          </a:p>
        </p:txBody>
      </p:sp>
      <p:sp>
        <p:nvSpPr>
          <p:cNvPr id="6" name="TextBox 5"/>
          <p:cNvSpPr txBox="1"/>
          <p:nvPr/>
        </p:nvSpPr>
        <p:spPr>
          <a:xfrm>
            <a:off x="822960" y="4389120"/>
            <a:ext cx="10515600" cy="731520"/>
          </a:xfrm>
          <a:prstGeom prst="rect">
            <a:avLst/>
          </a:prstGeom>
          <a:noFill/>
        </p:spPr>
        <p:txBody>
          <a:bodyPr wrap="square" anchor="t">
            <a:spAutoFit/>
          </a:bodyPr>
          <a:lstStyle/>
          <a:p>
            <a:pPr algn="l">
              <a:spcAft>
                <a:spcPts val="800"/>
              </a:spcAft>
            </a:pPr>
            <a:r>
              <a:rPr sz="2200" b="0">
                <a:solidFill>
                  <a:srgbClr val="FFFFFF"/>
                </a:solidFill>
                <a:latin typeface="Arial"/>
              </a:rPr>
              <a:t>Khoa Nguyễn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MỞ ĐẦU</a:t>
            </a:r>
          </a:p>
        </p:txBody>
      </p:sp>
      <p:sp>
        <p:nvSpPr>
          <p:cNvPr id="6" name="TextBox 5"/>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7" name="TextBox 6"/>
          <p:cNvSpPr txBox="1"/>
          <p:nvPr/>
        </p:nvSpPr>
        <p:spPr>
          <a:xfrm>
            <a:off x="822960" y="1463040"/>
            <a:ext cx="10515600" cy="2926080"/>
          </a:xfrm>
          <a:prstGeom prst="rect">
            <a:avLst/>
          </a:prstGeom>
          <a:noFill/>
        </p:spPr>
        <p:txBody>
          <a:bodyPr wrap="square" anchor="t">
            <a:spAutoFit/>
          </a:bodyPr>
          <a:lstStyle/>
          <a:p>
            <a:pPr algn="l">
              <a:spcAft>
                <a:spcPts val="800"/>
              </a:spcAft>
            </a:pPr>
            <a:r>
              <a:rPr sz="4600" b="1">
                <a:solidFill>
                  <a:srgbClr val="3A0F2E"/>
                </a:solidFill>
                <a:latin typeface="Arial"/>
              </a:rPr>
              <a:t>Điều gì khiến một người dành</a:t>
            </a:r>
          </a:p>
          <a:p>
            <a:pPr algn="l">
              <a:spcAft>
                <a:spcPts val="800"/>
              </a:spcAft>
            </a:pPr>
            <a:r>
              <a:rPr sz="4600" b="1">
                <a:solidFill>
                  <a:srgbClr val="3A0F2E"/>
                </a:solidFill>
                <a:latin typeface="Arial"/>
              </a:rPr>
              <a:t>thời gian cho người xa lạ,</a:t>
            </a:r>
          </a:p>
          <a:p>
            <a:pPr algn="l">
              <a:spcAft>
                <a:spcPts val="800"/>
              </a:spcAft>
            </a:pPr>
            <a:r>
              <a:rPr sz="4600" b="1">
                <a:solidFill>
                  <a:srgbClr val="3A0F2E"/>
                </a:solidFill>
                <a:latin typeface="Arial"/>
              </a:rPr>
              <a:t>mà không đòi gì lại?</a:t>
            </a:r>
          </a:p>
        </p:txBody>
      </p:sp>
      <p:sp>
        <p:nvSpPr>
          <p:cNvPr id="8" name="Rectangle 7"/>
          <p:cNvSpPr/>
          <p:nvPr/>
        </p:nvSpPr>
        <p:spPr>
          <a:xfrm>
            <a:off x="822960" y="4572000"/>
            <a:ext cx="1097280" cy="914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846320"/>
            <a:ext cx="10515600" cy="914400"/>
          </a:xfrm>
          <a:prstGeom prst="rect">
            <a:avLst/>
          </a:prstGeom>
          <a:noFill/>
        </p:spPr>
        <p:txBody>
          <a:bodyPr wrap="square" anchor="t">
            <a:spAutoFit/>
          </a:bodyPr>
          <a:lstStyle/>
          <a:p>
            <a:pPr algn="l">
              <a:spcAft>
                <a:spcPts val="800"/>
              </a:spcAft>
            </a:pPr>
            <a:r>
              <a:rPr sz="2400" b="0">
                <a:solidFill>
                  <a:srgbClr val="6B4A5E"/>
                </a:solidFill>
                <a:latin typeface="Arial"/>
              </a:rPr>
              <a:t>Mình cũng từng hỏi như vậy. Và câu trả lời làm mình thay đổi.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THÂN BÀI · LÝ DO</a:t>
            </a:r>
          </a:p>
        </p:txBody>
      </p:sp>
      <p:sp>
        <p:nvSpPr>
          <p:cNvPr id="6" name="TextBox 5"/>
          <p:cNvSpPr txBox="1"/>
          <p:nvPr/>
        </p:nvSpPr>
        <p:spPr>
          <a:xfrm>
            <a:off x="822960" y="1051560"/>
            <a:ext cx="10515600" cy="1097280"/>
          </a:xfrm>
          <a:prstGeom prst="rect">
            <a:avLst/>
          </a:prstGeom>
          <a:noFill/>
        </p:spPr>
        <p:txBody>
          <a:bodyPr wrap="square" anchor="t">
            <a:spAutoFit/>
          </a:bodyPr>
          <a:lstStyle/>
          <a:p>
            <a:pPr algn="l">
              <a:spcAft>
                <a:spcPts val="800"/>
              </a:spcAft>
            </a:pPr>
            <a:r>
              <a:rPr sz="3400" b="1">
                <a:solidFill>
                  <a:srgbClr val="3A0F2E"/>
                </a:solidFill>
                <a:latin typeface="Arial"/>
              </a:rPr>
              <a:t>Hành trình sẻ chia</a:t>
            </a:r>
          </a:p>
        </p:txBody>
      </p:sp>
      <p:sp>
        <p:nvSpPr>
          <p:cNvPr id="7" name="TextBox 6"/>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8" name="Rectangle 7"/>
          <p:cNvSpPr/>
          <p:nvPr/>
        </p:nvSpPr>
        <p:spPr>
          <a:xfrm>
            <a:off x="1097280" y="3246120"/>
            <a:ext cx="9966960" cy="64008"/>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932688" y="3136392"/>
            <a:ext cx="329184" cy="329184"/>
          </a:xfrm>
          <a:prstGeom prst="ellipse">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0" y="2331720"/>
            <a:ext cx="2194560" cy="640080"/>
          </a:xfrm>
          <a:prstGeom prst="rect">
            <a:avLst/>
          </a:prstGeom>
          <a:noFill/>
        </p:spPr>
        <p:txBody>
          <a:bodyPr wrap="square" anchor="t">
            <a:spAutoFit/>
          </a:bodyPr>
          <a:lstStyle/>
          <a:p>
            <a:pPr algn="ctr">
              <a:spcAft>
                <a:spcPts val="800"/>
              </a:spcAft>
            </a:pPr>
            <a:r>
              <a:rPr sz="2600" b="1">
                <a:solidFill>
                  <a:srgbClr val="E91E8C"/>
                </a:solidFill>
                <a:latin typeface="Arial"/>
              </a:rPr>
              <a:t>2008</a:t>
            </a:r>
          </a:p>
        </p:txBody>
      </p:sp>
      <p:sp>
        <p:nvSpPr>
          <p:cNvPr id="11" name="TextBox 10"/>
          <p:cNvSpPr txBox="1"/>
          <p:nvPr/>
        </p:nvSpPr>
        <p:spPr>
          <a:xfrm>
            <a:off x="-91440" y="3657600"/>
            <a:ext cx="2377440" cy="1280160"/>
          </a:xfrm>
          <a:prstGeom prst="rect">
            <a:avLst/>
          </a:prstGeom>
          <a:noFill/>
        </p:spPr>
        <p:txBody>
          <a:bodyPr wrap="square" anchor="t">
            <a:spAutoFit/>
          </a:bodyPr>
          <a:lstStyle/>
          <a:p>
            <a:pPr algn="ctr">
              <a:spcAft>
                <a:spcPts val="800"/>
              </a:spcAft>
            </a:pPr>
            <a:r>
              <a:rPr sz="2000" b="0">
                <a:solidFill>
                  <a:srgbClr val="3A0F2E"/>
                </a:solidFill>
                <a:latin typeface="Arial"/>
              </a:rPr>
              <a:t>Bắt đầu</a:t>
            </a:r>
          </a:p>
          <a:p>
            <a:pPr algn="ctr">
              <a:spcAft>
                <a:spcPts val="800"/>
              </a:spcAft>
            </a:pPr>
            <a:r>
              <a:rPr sz="2000" b="0">
                <a:solidFill>
                  <a:srgbClr val="3A0F2E"/>
                </a:solidFill>
                <a:latin typeface="Arial"/>
              </a:rPr>
              <a:t>tình nguyện</a:t>
            </a:r>
          </a:p>
        </p:txBody>
      </p:sp>
      <p:sp>
        <p:nvSpPr>
          <p:cNvPr id="12" name="Oval 11"/>
          <p:cNvSpPr/>
          <p:nvPr/>
        </p:nvSpPr>
        <p:spPr>
          <a:xfrm>
            <a:off x="3424427" y="3136392"/>
            <a:ext cx="329184" cy="329184"/>
          </a:xfrm>
          <a:prstGeom prst="ellipse">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91739" y="2331720"/>
            <a:ext cx="2194560" cy="640080"/>
          </a:xfrm>
          <a:prstGeom prst="rect">
            <a:avLst/>
          </a:prstGeom>
          <a:noFill/>
        </p:spPr>
        <p:txBody>
          <a:bodyPr wrap="square" anchor="t">
            <a:spAutoFit/>
          </a:bodyPr>
          <a:lstStyle/>
          <a:p>
            <a:pPr algn="ctr">
              <a:spcAft>
                <a:spcPts val="800"/>
              </a:spcAft>
            </a:pPr>
            <a:r>
              <a:rPr sz="2600" b="1">
                <a:solidFill>
                  <a:srgbClr val="E91E8C"/>
                </a:solidFill>
                <a:latin typeface="Arial"/>
              </a:rPr>
              <a:t>2015</a:t>
            </a:r>
          </a:p>
        </p:txBody>
      </p:sp>
      <p:sp>
        <p:nvSpPr>
          <p:cNvPr id="14" name="TextBox 13"/>
          <p:cNvSpPr txBox="1"/>
          <p:nvPr/>
        </p:nvSpPr>
        <p:spPr>
          <a:xfrm>
            <a:off x="2400300" y="3657600"/>
            <a:ext cx="2377440" cy="1280160"/>
          </a:xfrm>
          <a:prstGeom prst="rect">
            <a:avLst/>
          </a:prstGeom>
          <a:noFill/>
        </p:spPr>
        <p:txBody>
          <a:bodyPr wrap="square" anchor="t">
            <a:spAutoFit/>
          </a:bodyPr>
          <a:lstStyle/>
          <a:p>
            <a:pPr algn="ctr">
              <a:spcAft>
                <a:spcPts val="800"/>
              </a:spcAft>
            </a:pPr>
            <a:r>
              <a:rPr sz="2000" b="0">
                <a:solidFill>
                  <a:srgbClr val="3A0F2E"/>
                </a:solidFill>
                <a:latin typeface="Arial"/>
              </a:rPr>
              <a:t>Dạy Nhóm Internet</a:t>
            </a:r>
          </a:p>
          <a:p>
            <a:pPr algn="ctr">
              <a:spcAft>
                <a:spcPts val="800"/>
              </a:spcAft>
            </a:pPr>
            <a:r>
              <a:rPr sz="2000" b="0">
                <a:solidFill>
                  <a:srgbClr val="3A0F2E"/>
                </a:solidFill>
                <a:latin typeface="Arial"/>
              </a:rPr>
              <a:t>người cao tuổi</a:t>
            </a:r>
          </a:p>
        </p:txBody>
      </p:sp>
      <p:sp>
        <p:nvSpPr>
          <p:cNvPr id="15" name="Oval 14"/>
          <p:cNvSpPr/>
          <p:nvPr/>
        </p:nvSpPr>
        <p:spPr>
          <a:xfrm>
            <a:off x="5916168" y="3136392"/>
            <a:ext cx="329184" cy="329184"/>
          </a:xfrm>
          <a:prstGeom prst="ellipse">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83480" y="2331720"/>
            <a:ext cx="2194560" cy="640080"/>
          </a:xfrm>
          <a:prstGeom prst="rect">
            <a:avLst/>
          </a:prstGeom>
          <a:noFill/>
        </p:spPr>
        <p:txBody>
          <a:bodyPr wrap="square" anchor="t">
            <a:spAutoFit/>
          </a:bodyPr>
          <a:lstStyle/>
          <a:p>
            <a:pPr algn="ctr">
              <a:spcAft>
                <a:spcPts val="800"/>
              </a:spcAft>
            </a:pPr>
            <a:r>
              <a:rPr sz="2600" b="1">
                <a:solidFill>
                  <a:srgbClr val="E91E8C"/>
                </a:solidFill>
                <a:latin typeface="Arial"/>
              </a:rPr>
              <a:t>09/09/2016</a:t>
            </a:r>
          </a:p>
        </p:txBody>
      </p:sp>
      <p:sp>
        <p:nvSpPr>
          <p:cNvPr id="17" name="TextBox 16"/>
          <p:cNvSpPr txBox="1"/>
          <p:nvPr/>
        </p:nvSpPr>
        <p:spPr>
          <a:xfrm>
            <a:off x="4892040" y="3657600"/>
            <a:ext cx="2377440" cy="1280160"/>
          </a:xfrm>
          <a:prstGeom prst="rect">
            <a:avLst/>
          </a:prstGeom>
          <a:noFill/>
        </p:spPr>
        <p:txBody>
          <a:bodyPr wrap="square" anchor="t">
            <a:spAutoFit/>
          </a:bodyPr>
          <a:lstStyle/>
          <a:p>
            <a:pPr algn="ctr">
              <a:spcAft>
                <a:spcPts val="800"/>
              </a:spcAft>
            </a:pPr>
            <a:r>
              <a:rPr sz="2000" b="0">
                <a:solidFill>
                  <a:srgbClr val="3A0F2E"/>
                </a:solidFill>
                <a:latin typeface="Arial"/>
              </a:rPr>
              <a:t>Hợp nhất thành</a:t>
            </a:r>
          </a:p>
          <a:p>
            <a:pPr algn="ctr">
              <a:spcAft>
                <a:spcPts val="800"/>
              </a:spcAft>
            </a:pPr>
            <a:r>
              <a:rPr sz="2000" b="0">
                <a:solidFill>
                  <a:srgbClr val="3A0F2E"/>
                </a:solidFill>
                <a:latin typeface="Arial"/>
              </a:rPr>
              <a:t>một tổ chức</a:t>
            </a:r>
          </a:p>
        </p:txBody>
      </p:sp>
      <p:sp>
        <p:nvSpPr>
          <p:cNvPr id="18" name="Oval 17"/>
          <p:cNvSpPr/>
          <p:nvPr/>
        </p:nvSpPr>
        <p:spPr>
          <a:xfrm>
            <a:off x="8407908" y="3136392"/>
            <a:ext cx="329184" cy="329184"/>
          </a:xfrm>
          <a:prstGeom prst="ellipse">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75220" y="2331720"/>
            <a:ext cx="2194560" cy="640080"/>
          </a:xfrm>
          <a:prstGeom prst="rect">
            <a:avLst/>
          </a:prstGeom>
          <a:noFill/>
        </p:spPr>
        <p:txBody>
          <a:bodyPr wrap="square" anchor="t">
            <a:spAutoFit/>
          </a:bodyPr>
          <a:lstStyle/>
          <a:p>
            <a:pPr algn="ctr">
              <a:spcAft>
                <a:spcPts val="800"/>
              </a:spcAft>
            </a:pPr>
            <a:r>
              <a:rPr sz="2600" b="1">
                <a:solidFill>
                  <a:srgbClr val="E91E8C"/>
                </a:solidFill>
                <a:latin typeface="Arial"/>
              </a:rPr>
              <a:t>2020</a:t>
            </a:r>
          </a:p>
        </p:txBody>
      </p:sp>
      <p:sp>
        <p:nvSpPr>
          <p:cNvPr id="20" name="TextBox 19"/>
          <p:cNvSpPr txBox="1"/>
          <p:nvPr/>
        </p:nvSpPr>
        <p:spPr>
          <a:xfrm>
            <a:off x="7383779" y="3657600"/>
            <a:ext cx="2377440" cy="1280160"/>
          </a:xfrm>
          <a:prstGeom prst="rect">
            <a:avLst/>
          </a:prstGeom>
          <a:noFill/>
        </p:spPr>
        <p:txBody>
          <a:bodyPr wrap="square" anchor="t">
            <a:spAutoFit/>
          </a:bodyPr>
          <a:lstStyle/>
          <a:p>
            <a:pPr algn="ctr">
              <a:spcAft>
                <a:spcPts val="800"/>
              </a:spcAft>
            </a:pPr>
            <a:r>
              <a:rPr sz="2000" b="0">
                <a:solidFill>
                  <a:srgbClr val="3A0F2E"/>
                </a:solidFill>
                <a:latin typeface="Arial"/>
              </a:rPr>
              <a:t>Trung thu</a:t>
            </a:r>
          </a:p>
          <a:p>
            <a:pPr algn="ctr">
              <a:spcAft>
                <a:spcPts val="800"/>
              </a:spcAft>
            </a:pPr>
            <a:r>
              <a:rPr sz="2000" b="0">
                <a:solidFill>
                  <a:srgbClr val="3A0F2E"/>
                </a:solidFill>
                <a:latin typeface="Arial"/>
              </a:rPr>
              <a:t>'Vầng trăng yêu thương'</a:t>
            </a:r>
          </a:p>
        </p:txBody>
      </p:sp>
      <p:sp>
        <p:nvSpPr>
          <p:cNvPr id="21" name="Oval 20"/>
          <p:cNvSpPr/>
          <p:nvPr/>
        </p:nvSpPr>
        <p:spPr>
          <a:xfrm>
            <a:off x="10899648" y="3136392"/>
            <a:ext cx="329184" cy="329184"/>
          </a:xfrm>
          <a:prstGeom prst="ellipse">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966960" y="2331720"/>
            <a:ext cx="2194560" cy="640080"/>
          </a:xfrm>
          <a:prstGeom prst="rect">
            <a:avLst/>
          </a:prstGeom>
          <a:noFill/>
        </p:spPr>
        <p:txBody>
          <a:bodyPr wrap="square" anchor="t">
            <a:spAutoFit/>
          </a:bodyPr>
          <a:lstStyle/>
          <a:p>
            <a:pPr algn="ctr">
              <a:spcAft>
                <a:spcPts val="800"/>
              </a:spcAft>
            </a:pPr>
            <a:r>
              <a:rPr sz="2600" b="1">
                <a:solidFill>
                  <a:srgbClr val="E91E8C"/>
                </a:solidFill>
                <a:latin typeface="Arial"/>
              </a:rPr>
              <a:t>2026</a:t>
            </a:r>
          </a:p>
        </p:txBody>
      </p:sp>
      <p:sp>
        <p:nvSpPr>
          <p:cNvPr id="23" name="TextBox 22"/>
          <p:cNvSpPr txBox="1"/>
          <p:nvPr/>
        </p:nvSpPr>
        <p:spPr>
          <a:xfrm>
            <a:off x="9875519" y="3657600"/>
            <a:ext cx="2377440" cy="1280160"/>
          </a:xfrm>
          <a:prstGeom prst="rect">
            <a:avLst/>
          </a:prstGeom>
          <a:noFill/>
        </p:spPr>
        <p:txBody>
          <a:bodyPr wrap="square" anchor="t">
            <a:spAutoFit/>
          </a:bodyPr>
          <a:lstStyle/>
          <a:p>
            <a:pPr algn="ctr">
              <a:spcAft>
                <a:spcPts val="800"/>
              </a:spcAft>
            </a:pPr>
            <a:r>
              <a:rPr sz="2000" b="0">
                <a:solidFill>
                  <a:srgbClr val="3A0F2E"/>
                </a:solidFill>
                <a:latin typeface="Arial"/>
              </a:rPr>
              <a:t>Bình Phước,</a:t>
            </a:r>
          </a:p>
          <a:p>
            <a:pPr algn="ctr">
              <a:spcAft>
                <a:spcPts val="800"/>
              </a:spcAft>
            </a:pPr>
            <a:r>
              <a:rPr sz="2000" b="0">
                <a:solidFill>
                  <a:srgbClr val="3A0F2E"/>
                </a:solidFill>
                <a:latin typeface="Arial"/>
              </a:rPr>
              <a:t>An Giang…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THÂN BÀI · Ý 1</a:t>
            </a:r>
          </a:p>
        </p:txBody>
      </p:sp>
      <p:sp>
        <p:nvSpPr>
          <p:cNvPr id="6" name="TextBox 5"/>
          <p:cNvSpPr txBox="1"/>
          <p:nvPr/>
        </p:nvSpPr>
        <p:spPr>
          <a:xfrm>
            <a:off x="822960" y="1051560"/>
            <a:ext cx="10515600" cy="1097280"/>
          </a:xfrm>
          <a:prstGeom prst="rect">
            <a:avLst/>
          </a:prstGeom>
          <a:noFill/>
        </p:spPr>
        <p:txBody>
          <a:bodyPr wrap="square" anchor="t">
            <a:spAutoFit/>
          </a:bodyPr>
          <a:lstStyle/>
          <a:p>
            <a:pPr algn="l">
              <a:spcAft>
                <a:spcPts val="800"/>
              </a:spcAft>
            </a:pPr>
            <a:r>
              <a:rPr sz="3400" b="1">
                <a:solidFill>
                  <a:srgbClr val="3A0F2E"/>
                </a:solidFill>
                <a:latin typeface="Arial"/>
              </a:rPr>
              <a:t>1 · Làm cộng đồng giúp mình trưởng thành</a:t>
            </a:r>
          </a:p>
        </p:txBody>
      </p:sp>
      <p:sp>
        <p:nvSpPr>
          <p:cNvPr id="7" name="TextBox 6"/>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8" name="Rounded Rectangle 7"/>
          <p:cNvSpPr/>
          <p:nvPr/>
        </p:nvSpPr>
        <p:spPr>
          <a:xfrm>
            <a:off x="822960" y="2377440"/>
            <a:ext cx="338328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2606040"/>
            <a:ext cx="2834640" cy="731520"/>
          </a:xfrm>
          <a:prstGeom prst="rect">
            <a:avLst/>
          </a:prstGeom>
          <a:noFill/>
        </p:spPr>
        <p:txBody>
          <a:bodyPr wrap="square" anchor="t">
            <a:spAutoFit/>
          </a:bodyPr>
          <a:lstStyle/>
          <a:p>
            <a:pPr algn="l">
              <a:spcAft>
                <a:spcPts val="800"/>
              </a:spcAft>
            </a:pPr>
            <a:r>
              <a:rPr sz="2800" b="1">
                <a:solidFill>
                  <a:srgbClr val="E91E8C"/>
                </a:solidFill>
                <a:latin typeface="Arial"/>
              </a:rPr>
              <a:t>Kiên nhẫn</a:t>
            </a:r>
          </a:p>
        </p:txBody>
      </p:sp>
      <p:sp>
        <p:nvSpPr>
          <p:cNvPr id="10" name="TextBox 9"/>
          <p:cNvSpPr txBox="1"/>
          <p:nvPr/>
        </p:nvSpPr>
        <p:spPr>
          <a:xfrm>
            <a:off x="1097280" y="3337560"/>
            <a:ext cx="2834640" cy="2377439"/>
          </a:xfrm>
          <a:prstGeom prst="rect">
            <a:avLst/>
          </a:prstGeom>
          <a:noFill/>
        </p:spPr>
        <p:txBody>
          <a:bodyPr wrap="square" anchor="t">
            <a:spAutoFit/>
          </a:bodyPr>
          <a:lstStyle/>
          <a:p>
            <a:pPr algn="l">
              <a:spcAft>
                <a:spcPts val="800"/>
              </a:spcAft>
            </a:pPr>
            <a:r>
              <a:rPr sz="2400" b="0">
                <a:solidFill>
                  <a:srgbClr val="3A0F2E"/>
                </a:solidFill>
                <a:latin typeface="Arial"/>
              </a:rPr>
              <a:t>Dạy người cao tuổi từng bước. Một thao tác nói nhiều lần, không vội.</a:t>
            </a:r>
          </a:p>
        </p:txBody>
      </p:sp>
      <p:sp>
        <p:nvSpPr>
          <p:cNvPr id="11" name="Rounded Rectangle 10"/>
          <p:cNvSpPr/>
          <p:nvPr/>
        </p:nvSpPr>
        <p:spPr>
          <a:xfrm>
            <a:off x="4434840" y="2377440"/>
            <a:ext cx="338328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09159" y="2606040"/>
            <a:ext cx="2834640" cy="731520"/>
          </a:xfrm>
          <a:prstGeom prst="rect">
            <a:avLst/>
          </a:prstGeom>
          <a:noFill/>
        </p:spPr>
        <p:txBody>
          <a:bodyPr wrap="square" anchor="t">
            <a:spAutoFit/>
          </a:bodyPr>
          <a:lstStyle/>
          <a:p>
            <a:pPr algn="l">
              <a:spcAft>
                <a:spcPts val="800"/>
              </a:spcAft>
            </a:pPr>
            <a:r>
              <a:rPr sz="2800" b="1">
                <a:solidFill>
                  <a:srgbClr val="E91E8C"/>
                </a:solidFill>
                <a:latin typeface="Arial"/>
              </a:rPr>
              <a:t>Lắng nghe</a:t>
            </a:r>
          </a:p>
        </p:txBody>
      </p:sp>
      <p:sp>
        <p:nvSpPr>
          <p:cNvPr id="13" name="TextBox 12"/>
          <p:cNvSpPr txBox="1"/>
          <p:nvPr/>
        </p:nvSpPr>
        <p:spPr>
          <a:xfrm>
            <a:off x="4709159" y="3337560"/>
            <a:ext cx="2834640" cy="2377439"/>
          </a:xfrm>
          <a:prstGeom prst="rect">
            <a:avLst/>
          </a:prstGeom>
          <a:noFill/>
        </p:spPr>
        <p:txBody>
          <a:bodyPr wrap="square" anchor="t">
            <a:spAutoFit/>
          </a:bodyPr>
          <a:lstStyle/>
          <a:p>
            <a:pPr algn="l">
              <a:spcAft>
                <a:spcPts val="800"/>
              </a:spcAft>
            </a:pPr>
            <a:r>
              <a:rPr sz="2400" b="0">
                <a:solidFill>
                  <a:srgbClr val="3A0F2E"/>
                </a:solidFill>
                <a:latin typeface="Arial"/>
              </a:rPr>
              <a:t>Hiểu họ cần gì trước khi nói mình muốn dạy gì.</a:t>
            </a:r>
          </a:p>
        </p:txBody>
      </p:sp>
      <p:sp>
        <p:nvSpPr>
          <p:cNvPr id="14" name="Rounded Rectangle 13"/>
          <p:cNvSpPr/>
          <p:nvPr/>
        </p:nvSpPr>
        <p:spPr>
          <a:xfrm>
            <a:off x="8046720" y="2377440"/>
            <a:ext cx="338328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21040" y="2606040"/>
            <a:ext cx="2834640" cy="731520"/>
          </a:xfrm>
          <a:prstGeom prst="rect">
            <a:avLst/>
          </a:prstGeom>
          <a:noFill/>
        </p:spPr>
        <p:txBody>
          <a:bodyPr wrap="square" anchor="t">
            <a:spAutoFit/>
          </a:bodyPr>
          <a:lstStyle/>
          <a:p>
            <a:pPr algn="l">
              <a:spcAft>
                <a:spcPts val="800"/>
              </a:spcAft>
            </a:pPr>
            <a:r>
              <a:rPr sz="2800" b="1">
                <a:solidFill>
                  <a:srgbClr val="E91E8C"/>
                </a:solidFill>
                <a:latin typeface="Arial"/>
              </a:rPr>
              <a:t>Giữ lời</a:t>
            </a:r>
          </a:p>
        </p:txBody>
      </p:sp>
      <p:sp>
        <p:nvSpPr>
          <p:cNvPr id="16" name="TextBox 15"/>
          <p:cNvSpPr txBox="1"/>
          <p:nvPr/>
        </p:nvSpPr>
        <p:spPr>
          <a:xfrm>
            <a:off x="8321040" y="3337560"/>
            <a:ext cx="2834640" cy="2377439"/>
          </a:xfrm>
          <a:prstGeom prst="rect">
            <a:avLst/>
          </a:prstGeom>
          <a:noFill/>
        </p:spPr>
        <p:txBody>
          <a:bodyPr wrap="square" anchor="t">
            <a:spAutoFit/>
          </a:bodyPr>
          <a:lstStyle/>
          <a:p>
            <a:pPr algn="l">
              <a:spcAft>
                <a:spcPts val="800"/>
              </a:spcAft>
            </a:pPr>
            <a:r>
              <a:rPr sz="2400" b="0">
                <a:solidFill>
                  <a:srgbClr val="3A0F2E"/>
                </a:solidFill>
                <a:latin typeface="Arial"/>
              </a:rPr>
              <a:t>Hẹn thứ Hai đầu tháng là có mặt. Đều đặn hơn 11 năm.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THÂN BÀI · Ý 2</a:t>
            </a:r>
          </a:p>
        </p:txBody>
      </p:sp>
      <p:sp>
        <p:nvSpPr>
          <p:cNvPr id="6" name="TextBox 5"/>
          <p:cNvSpPr txBox="1"/>
          <p:nvPr/>
        </p:nvSpPr>
        <p:spPr>
          <a:xfrm>
            <a:off x="822960" y="1051560"/>
            <a:ext cx="10515600" cy="1097280"/>
          </a:xfrm>
          <a:prstGeom prst="rect">
            <a:avLst/>
          </a:prstGeom>
          <a:noFill/>
        </p:spPr>
        <p:txBody>
          <a:bodyPr wrap="square" anchor="t">
            <a:spAutoFit/>
          </a:bodyPr>
          <a:lstStyle/>
          <a:p>
            <a:pPr algn="l">
              <a:spcAft>
                <a:spcPts val="800"/>
              </a:spcAft>
            </a:pPr>
            <a:r>
              <a:rPr sz="3400" b="1">
                <a:solidFill>
                  <a:srgbClr val="3A0F2E"/>
                </a:solidFill>
                <a:latin typeface="Arial"/>
              </a:rPr>
              <a:t>2 · Làm cộng đồng giúp mình năng động hơn</a:t>
            </a:r>
          </a:p>
        </p:txBody>
      </p:sp>
      <p:sp>
        <p:nvSpPr>
          <p:cNvPr id="7" name="TextBox 6"/>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8" name="Rounded Rectangle 7"/>
          <p:cNvSpPr/>
          <p:nvPr/>
        </p:nvSpPr>
        <p:spPr>
          <a:xfrm>
            <a:off x="822960" y="2377440"/>
            <a:ext cx="530352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2606040"/>
            <a:ext cx="4754880" cy="731520"/>
          </a:xfrm>
          <a:prstGeom prst="rect">
            <a:avLst/>
          </a:prstGeom>
          <a:noFill/>
        </p:spPr>
        <p:txBody>
          <a:bodyPr wrap="square" anchor="t">
            <a:spAutoFit/>
          </a:bodyPr>
          <a:lstStyle/>
          <a:p>
            <a:pPr algn="l">
              <a:spcAft>
                <a:spcPts val="800"/>
              </a:spcAft>
            </a:pPr>
            <a:r>
              <a:rPr sz="2800" b="1">
                <a:solidFill>
                  <a:srgbClr val="E91E8C"/>
                </a:solidFill>
                <a:latin typeface="Arial"/>
              </a:rPr>
              <a:t>Việc phải tự lo</a:t>
            </a:r>
          </a:p>
        </p:txBody>
      </p:sp>
      <p:sp>
        <p:nvSpPr>
          <p:cNvPr id="10" name="TextBox 9"/>
          <p:cNvSpPr txBox="1"/>
          <p:nvPr/>
        </p:nvSpPr>
        <p:spPr>
          <a:xfrm>
            <a:off x="1097280" y="3337560"/>
            <a:ext cx="4754880" cy="2377439"/>
          </a:xfrm>
          <a:prstGeom prst="rect">
            <a:avLst/>
          </a:prstGeom>
          <a:noFill/>
        </p:spPr>
        <p:txBody>
          <a:bodyPr wrap="square" anchor="t">
            <a:spAutoFit/>
          </a:bodyPr>
          <a:lstStyle/>
          <a:p>
            <a:pPr algn="l">
              <a:spcAft>
                <a:spcPts val="800"/>
              </a:spcAft>
            </a:pPr>
            <a:r>
              <a:rPr sz="2600" b="0">
                <a:solidFill>
                  <a:srgbClr val="3A0F2E"/>
                </a:solidFill>
                <a:latin typeface="Arial"/>
              </a:rPr>
              <a:t>Kêu gọi đóng góp
Chia việc cho tình nguyện viên
Liên hệ nơi nhận, lo đi lại</a:t>
            </a:r>
          </a:p>
        </p:txBody>
      </p:sp>
      <p:sp>
        <p:nvSpPr>
          <p:cNvPr id="11" name="Rounded Rectangle 10"/>
          <p:cNvSpPr/>
          <p:nvPr/>
        </p:nvSpPr>
        <p:spPr>
          <a:xfrm>
            <a:off x="6400800" y="2377440"/>
            <a:ext cx="493776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75120" y="2606040"/>
            <a:ext cx="4389120" cy="731520"/>
          </a:xfrm>
          <a:prstGeom prst="rect">
            <a:avLst/>
          </a:prstGeom>
          <a:noFill/>
        </p:spPr>
        <p:txBody>
          <a:bodyPr wrap="square" anchor="t">
            <a:spAutoFit/>
          </a:bodyPr>
          <a:lstStyle/>
          <a:p>
            <a:pPr algn="l">
              <a:spcAft>
                <a:spcPts val="800"/>
              </a:spcAft>
            </a:pPr>
            <a:r>
              <a:rPr sz="2800" b="1">
                <a:solidFill>
                  <a:srgbClr val="E91E8C"/>
                </a:solidFill>
                <a:latin typeface="Arial"/>
              </a:rPr>
              <a:t>Ví dụ đang làm</a:t>
            </a:r>
          </a:p>
        </p:txBody>
      </p:sp>
      <p:sp>
        <p:nvSpPr>
          <p:cNvPr id="13" name="TextBox 12"/>
          <p:cNvSpPr txBox="1"/>
          <p:nvPr/>
        </p:nvSpPr>
        <p:spPr>
          <a:xfrm>
            <a:off x="6675120" y="3337560"/>
            <a:ext cx="4389120" cy="2377439"/>
          </a:xfrm>
          <a:prstGeom prst="rect">
            <a:avLst/>
          </a:prstGeom>
          <a:noFill/>
        </p:spPr>
        <p:txBody>
          <a:bodyPr wrap="square" anchor="t">
            <a:spAutoFit/>
          </a:bodyPr>
          <a:lstStyle/>
          <a:p>
            <a:pPr algn="l">
              <a:spcAft>
                <a:spcPts val="800"/>
              </a:spcAft>
            </a:pPr>
            <a:r>
              <a:rPr sz="2600" b="0">
                <a:solidFill>
                  <a:srgbClr val="3A0F2E"/>
                </a:solidFill>
                <a:latin typeface="Arial"/>
              </a:rPr>
              <a:t>'Cùng tuổi thơ đến trường' lần 2 (08/2026) kêu gọi:
1.500 tập · 10 học bổng · 150 ba lô</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THÂN BÀI · Ý 3</a:t>
            </a:r>
          </a:p>
        </p:txBody>
      </p:sp>
      <p:sp>
        <p:nvSpPr>
          <p:cNvPr id="6" name="TextBox 5"/>
          <p:cNvSpPr txBox="1"/>
          <p:nvPr/>
        </p:nvSpPr>
        <p:spPr>
          <a:xfrm>
            <a:off x="822960" y="1051560"/>
            <a:ext cx="10515600" cy="1097280"/>
          </a:xfrm>
          <a:prstGeom prst="rect">
            <a:avLst/>
          </a:prstGeom>
          <a:noFill/>
        </p:spPr>
        <p:txBody>
          <a:bodyPr wrap="square" anchor="t">
            <a:spAutoFit/>
          </a:bodyPr>
          <a:lstStyle/>
          <a:p>
            <a:pPr algn="l">
              <a:spcAft>
                <a:spcPts val="800"/>
              </a:spcAft>
            </a:pPr>
            <a:r>
              <a:rPr sz="3400" b="1">
                <a:solidFill>
                  <a:srgbClr val="3A0F2E"/>
                </a:solidFill>
                <a:latin typeface="Arial"/>
              </a:rPr>
              <a:t>3 · Làm cộng đồng cho mình đi nhiều nơi</a:t>
            </a:r>
          </a:p>
        </p:txBody>
      </p:sp>
      <p:sp>
        <p:nvSpPr>
          <p:cNvPr id="7" name="TextBox 6"/>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8" name="Rounded Rectangle 7"/>
          <p:cNvSpPr/>
          <p:nvPr/>
        </p:nvSpPr>
        <p:spPr>
          <a:xfrm>
            <a:off x="822960" y="2377440"/>
            <a:ext cx="338328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2651760"/>
            <a:ext cx="2834640" cy="822960"/>
          </a:xfrm>
          <a:prstGeom prst="rect">
            <a:avLst/>
          </a:prstGeom>
          <a:noFill/>
        </p:spPr>
        <p:txBody>
          <a:bodyPr wrap="square" anchor="t">
            <a:spAutoFit/>
          </a:bodyPr>
          <a:lstStyle/>
          <a:p>
            <a:pPr algn="l">
              <a:spcAft>
                <a:spcPts val="800"/>
              </a:spcAft>
            </a:pPr>
            <a:r>
              <a:rPr sz="2600" b="1">
                <a:solidFill>
                  <a:srgbClr val="E91E8C"/>
                </a:solidFill>
                <a:latin typeface="Arial"/>
              </a:rPr>
              <a:t>Hà Tĩnh – Quảng Bình</a:t>
            </a:r>
          </a:p>
        </p:txBody>
      </p:sp>
      <p:sp>
        <p:nvSpPr>
          <p:cNvPr id="10" name="TextBox 9"/>
          <p:cNvSpPr txBox="1"/>
          <p:nvPr/>
        </p:nvSpPr>
        <p:spPr>
          <a:xfrm>
            <a:off x="1097280" y="3657600"/>
            <a:ext cx="2834640" cy="548640"/>
          </a:xfrm>
          <a:prstGeom prst="rect">
            <a:avLst/>
          </a:prstGeom>
          <a:noFill/>
        </p:spPr>
        <p:txBody>
          <a:bodyPr wrap="square" anchor="t">
            <a:spAutoFit/>
          </a:bodyPr>
          <a:lstStyle/>
          <a:p>
            <a:pPr algn="l">
              <a:spcAft>
                <a:spcPts val="800"/>
              </a:spcAft>
            </a:pPr>
            <a:r>
              <a:rPr sz="2400" b="1">
                <a:solidFill>
                  <a:srgbClr val="3A0F2E"/>
                </a:solidFill>
                <a:latin typeface="Arial"/>
              </a:rPr>
              <a:t>10/2020</a:t>
            </a:r>
          </a:p>
        </p:txBody>
      </p:sp>
      <p:sp>
        <p:nvSpPr>
          <p:cNvPr id="11" name="TextBox 10"/>
          <p:cNvSpPr txBox="1"/>
          <p:nvPr/>
        </p:nvSpPr>
        <p:spPr>
          <a:xfrm>
            <a:off x="1097280" y="4297680"/>
            <a:ext cx="2834640" cy="1371600"/>
          </a:xfrm>
          <a:prstGeom prst="rect">
            <a:avLst/>
          </a:prstGeom>
          <a:noFill/>
        </p:spPr>
        <p:txBody>
          <a:bodyPr wrap="square" anchor="t">
            <a:spAutoFit/>
          </a:bodyPr>
          <a:lstStyle/>
          <a:p>
            <a:pPr algn="l">
              <a:spcAft>
                <a:spcPts val="800"/>
              </a:spcAft>
            </a:pPr>
            <a:r>
              <a:rPr sz="2400" b="0">
                <a:solidFill>
                  <a:srgbClr val="3A0F2E"/>
                </a:solidFill>
                <a:latin typeface="Arial"/>
              </a:rPr>
              <a:t>Hỗ trợ đồng bào miền Trung</a:t>
            </a:r>
          </a:p>
        </p:txBody>
      </p:sp>
      <p:sp>
        <p:nvSpPr>
          <p:cNvPr id="12" name="Rounded Rectangle 11"/>
          <p:cNvSpPr/>
          <p:nvPr/>
        </p:nvSpPr>
        <p:spPr>
          <a:xfrm>
            <a:off x="4480560" y="2377440"/>
            <a:ext cx="338328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54880" y="2651760"/>
            <a:ext cx="2834640" cy="822960"/>
          </a:xfrm>
          <a:prstGeom prst="rect">
            <a:avLst/>
          </a:prstGeom>
          <a:noFill/>
        </p:spPr>
        <p:txBody>
          <a:bodyPr wrap="square" anchor="t">
            <a:spAutoFit/>
          </a:bodyPr>
          <a:lstStyle/>
          <a:p>
            <a:pPr algn="l">
              <a:spcAft>
                <a:spcPts val="800"/>
              </a:spcAft>
            </a:pPr>
            <a:r>
              <a:rPr sz="2600" b="1">
                <a:solidFill>
                  <a:srgbClr val="E91E8C"/>
                </a:solidFill>
                <a:latin typeface="Arial"/>
              </a:rPr>
              <a:t>Bình Phước</a:t>
            </a:r>
          </a:p>
        </p:txBody>
      </p:sp>
      <p:sp>
        <p:nvSpPr>
          <p:cNvPr id="14" name="TextBox 13"/>
          <p:cNvSpPr txBox="1"/>
          <p:nvPr/>
        </p:nvSpPr>
        <p:spPr>
          <a:xfrm>
            <a:off x="4754880" y="3657600"/>
            <a:ext cx="2834640" cy="548640"/>
          </a:xfrm>
          <a:prstGeom prst="rect">
            <a:avLst/>
          </a:prstGeom>
          <a:noFill/>
        </p:spPr>
        <p:txBody>
          <a:bodyPr wrap="square" anchor="t">
            <a:spAutoFit/>
          </a:bodyPr>
          <a:lstStyle/>
          <a:p>
            <a:pPr algn="l">
              <a:spcAft>
                <a:spcPts val="800"/>
              </a:spcAft>
            </a:pPr>
            <a:r>
              <a:rPr sz="2400" b="1">
                <a:solidFill>
                  <a:srgbClr val="3A0F2E"/>
                </a:solidFill>
                <a:latin typeface="Arial"/>
              </a:rPr>
              <a:t>05/2026</a:t>
            </a:r>
          </a:p>
        </p:txBody>
      </p:sp>
      <p:sp>
        <p:nvSpPr>
          <p:cNvPr id="15" name="TextBox 14"/>
          <p:cNvSpPr txBox="1"/>
          <p:nvPr/>
        </p:nvSpPr>
        <p:spPr>
          <a:xfrm>
            <a:off x="4754880" y="4297680"/>
            <a:ext cx="2834640" cy="1371600"/>
          </a:xfrm>
          <a:prstGeom prst="rect">
            <a:avLst/>
          </a:prstGeom>
          <a:noFill/>
        </p:spPr>
        <p:txBody>
          <a:bodyPr wrap="square" anchor="t">
            <a:spAutoFit/>
          </a:bodyPr>
          <a:lstStyle/>
          <a:p>
            <a:pPr algn="l">
              <a:spcAft>
                <a:spcPts val="800"/>
              </a:spcAft>
            </a:pPr>
            <a:r>
              <a:rPr sz="2400" b="0">
                <a:solidFill>
                  <a:srgbClr val="3A0F2E"/>
                </a:solidFill>
                <a:latin typeface="Arial"/>
              </a:rPr>
              <a:t>Hành trình hoa nhân ái</a:t>
            </a:r>
          </a:p>
        </p:txBody>
      </p:sp>
      <p:sp>
        <p:nvSpPr>
          <p:cNvPr id="16" name="Rounded Rectangle 15"/>
          <p:cNvSpPr/>
          <p:nvPr/>
        </p:nvSpPr>
        <p:spPr>
          <a:xfrm>
            <a:off x="8138160" y="2377440"/>
            <a:ext cx="3383280" cy="34747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412480" y="2651760"/>
            <a:ext cx="2834640" cy="822960"/>
          </a:xfrm>
          <a:prstGeom prst="rect">
            <a:avLst/>
          </a:prstGeom>
          <a:noFill/>
        </p:spPr>
        <p:txBody>
          <a:bodyPr wrap="square" anchor="t">
            <a:spAutoFit/>
          </a:bodyPr>
          <a:lstStyle/>
          <a:p>
            <a:pPr algn="l">
              <a:spcAft>
                <a:spcPts val="800"/>
              </a:spcAft>
            </a:pPr>
            <a:r>
              <a:rPr sz="2600" b="1">
                <a:solidFill>
                  <a:srgbClr val="E91E8C"/>
                </a:solidFill>
                <a:latin typeface="Arial"/>
              </a:rPr>
              <a:t>Định Mỹ, An Giang</a:t>
            </a:r>
          </a:p>
        </p:txBody>
      </p:sp>
      <p:sp>
        <p:nvSpPr>
          <p:cNvPr id="18" name="TextBox 17"/>
          <p:cNvSpPr txBox="1"/>
          <p:nvPr/>
        </p:nvSpPr>
        <p:spPr>
          <a:xfrm>
            <a:off x="8412480" y="3657600"/>
            <a:ext cx="2834640" cy="548640"/>
          </a:xfrm>
          <a:prstGeom prst="rect">
            <a:avLst/>
          </a:prstGeom>
          <a:noFill/>
        </p:spPr>
        <p:txBody>
          <a:bodyPr wrap="square" anchor="t">
            <a:spAutoFit/>
          </a:bodyPr>
          <a:lstStyle/>
          <a:p>
            <a:pPr algn="l">
              <a:spcAft>
                <a:spcPts val="800"/>
              </a:spcAft>
            </a:pPr>
            <a:r>
              <a:rPr sz="2400" b="1">
                <a:solidFill>
                  <a:srgbClr val="3A0F2E"/>
                </a:solidFill>
                <a:latin typeface="Arial"/>
              </a:rPr>
              <a:t>06/2026</a:t>
            </a:r>
          </a:p>
        </p:txBody>
      </p:sp>
      <p:sp>
        <p:nvSpPr>
          <p:cNvPr id="19" name="TextBox 18"/>
          <p:cNvSpPr txBox="1"/>
          <p:nvPr/>
        </p:nvSpPr>
        <p:spPr>
          <a:xfrm>
            <a:off x="8412480" y="4297680"/>
            <a:ext cx="2834640" cy="1371600"/>
          </a:xfrm>
          <a:prstGeom prst="rect">
            <a:avLst/>
          </a:prstGeom>
          <a:noFill/>
        </p:spPr>
        <p:txBody>
          <a:bodyPr wrap="square" anchor="t">
            <a:spAutoFit/>
          </a:bodyPr>
          <a:lstStyle/>
          <a:p>
            <a:pPr algn="l">
              <a:spcAft>
                <a:spcPts val="800"/>
              </a:spcAft>
            </a:pPr>
            <a:r>
              <a:rPr sz="2400" b="0">
                <a:solidFill>
                  <a:srgbClr val="3A0F2E"/>
                </a:solidFill>
                <a:latin typeface="Arial"/>
              </a:rPr>
              <a:t>Trao quà cho học sinh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THÂN BÀI · Ý 4</a:t>
            </a:r>
          </a:p>
        </p:txBody>
      </p:sp>
      <p:sp>
        <p:nvSpPr>
          <p:cNvPr id="6" name="TextBox 5"/>
          <p:cNvSpPr txBox="1"/>
          <p:nvPr/>
        </p:nvSpPr>
        <p:spPr>
          <a:xfrm>
            <a:off x="822960" y="1051560"/>
            <a:ext cx="10515600" cy="1097280"/>
          </a:xfrm>
          <a:prstGeom prst="rect">
            <a:avLst/>
          </a:prstGeom>
          <a:noFill/>
        </p:spPr>
        <p:txBody>
          <a:bodyPr wrap="square" anchor="t">
            <a:spAutoFit/>
          </a:bodyPr>
          <a:lstStyle/>
          <a:p>
            <a:pPr algn="l">
              <a:spcAft>
                <a:spcPts val="800"/>
              </a:spcAft>
            </a:pPr>
            <a:r>
              <a:rPr sz="3400" b="1">
                <a:solidFill>
                  <a:srgbClr val="3A0F2E"/>
                </a:solidFill>
                <a:latin typeface="Arial"/>
              </a:rPr>
              <a:t>4 · Làm cộng đồng giúp mình giúp được nhiều người</a:t>
            </a:r>
          </a:p>
        </p:txBody>
      </p:sp>
      <p:sp>
        <p:nvSpPr>
          <p:cNvPr id="7" name="TextBox 6"/>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8" name="TextBox 7"/>
          <p:cNvSpPr txBox="1"/>
          <p:nvPr/>
        </p:nvSpPr>
        <p:spPr>
          <a:xfrm>
            <a:off x="822960" y="2286000"/>
            <a:ext cx="3383280" cy="1280160"/>
          </a:xfrm>
          <a:prstGeom prst="rect">
            <a:avLst/>
          </a:prstGeom>
          <a:noFill/>
        </p:spPr>
        <p:txBody>
          <a:bodyPr wrap="square" anchor="t">
            <a:spAutoFit/>
          </a:bodyPr>
          <a:lstStyle/>
          <a:p>
            <a:pPr algn="ctr">
              <a:spcAft>
                <a:spcPts val="800"/>
              </a:spcAft>
            </a:pPr>
            <a:r>
              <a:rPr sz="8000" b="1">
                <a:solidFill>
                  <a:srgbClr val="E91E8C"/>
                </a:solidFill>
                <a:latin typeface="Arial"/>
              </a:rPr>
              <a:t>6</a:t>
            </a:r>
          </a:p>
        </p:txBody>
      </p:sp>
      <p:sp>
        <p:nvSpPr>
          <p:cNvPr id="9" name="TextBox 8"/>
          <p:cNvSpPr txBox="1"/>
          <p:nvPr/>
        </p:nvSpPr>
        <p:spPr>
          <a:xfrm>
            <a:off x="822960" y="3566160"/>
            <a:ext cx="3383280" cy="731520"/>
          </a:xfrm>
          <a:prstGeom prst="rect">
            <a:avLst/>
          </a:prstGeom>
          <a:noFill/>
        </p:spPr>
        <p:txBody>
          <a:bodyPr wrap="square" anchor="t">
            <a:spAutoFit/>
          </a:bodyPr>
          <a:lstStyle/>
          <a:p>
            <a:pPr algn="ctr">
              <a:spcAft>
                <a:spcPts val="800"/>
              </a:spcAft>
            </a:pPr>
            <a:r>
              <a:rPr sz="2600" b="0">
                <a:solidFill>
                  <a:srgbClr val="3A0F2E"/>
                </a:solidFill>
                <a:latin typeface="Arial"/>
              </a:rPr>
              <a:t>xe đạp</a:t>
            </a:r>
          </a:p>
        </p:txBody>
      </p:sp>
      <p:sp>
        <p:nvSpPr>
          <p:cNvPr id="10" name="TextBox 9"/>
          <p:cNvSpPr txBox="1"/>
          <p:nvPr/>
        </p:nvSpPr>
        <p:spPr>
          <a:xfrm>
            <a:off x="4480560" y="2286000"/>
            <a:ext cx="3383280" cy="1280160"/>
          </a:xfrm>
          <a:prstGeom prst="rect">
            <a:avLst/>
          </a:prstGeom>
          <a:noFill/>
        </p:spPr>
        <p:txBody>
          <a:bodyPr wrap="square" anchor="t">
            <a:spAutoFit/>
          </a:bodyPr>
          <a:lstStyle/>
          <a:p>
            <a:pPr algn="ctr">
              <a:spcAft>
                <a:spcPts val="800"/>
              </a:spcAft>
            </a:pPr>
            <a:r>
              <a:rPr sz="8000" b="1">
                <a:solidFill>
                  <a:srgbClr val="E91E8C"/>
                </a:solidFill>
                <a:latin typeface="Arial"/>
              </a:rPr>
              <a:t>50</a:t>
            </a:r>
          </a:p>
        </p:txBody>
      </p:sp>
      <p:sp>
        <p:nvSpPr>
          <p:cNvPr id="11" name="TextBox 10"/>
          <p:cNvSpPr txBox="1"/>
          <p:nvPr/>
        </p:nvSpPr>
        <p:spPr>
          <a:xfrm>
            <a:off x="4480560" y="3566160"/>
            <a:ext cx="3383280" cy="731520"/>
          </a:xfrm>
          <a:prstGeom prst="rect">
            <a:avLst/>
          </a:prstGeom>
          <a:noFill/>
        </p:spPr>
        <p:txBody>
          <a:bodyPr wrap="square" anchor="t">
            <a:spAutoFit/>
          </a:bodyPr>
          <a:lstStyle/>
          <a:p>
            <a:pPr algn="ctr">
              <a:spcAft>
                <a:spcPts val="800"/>
              </a:spcAft>
            </a:pPr>
            <a:r>
              <a:rPr sz="2600" b="0">
                <a:solidFill>
                  <a:srgbClr val="3A0F2E"/>
                </a:solidFill>
                <a:latin typeface="Arial"/>
              </a:rPr>
              <a:t>bộ sách giáo khoa</a:t>
            </a:r>
          </a:p>
        </p:txBody>
      </p:sp>
      <p:sp>
        <p:nvSpPr>
          <p:cNvPr id="12" name="TextBox 11"/>
          <p:cNvSpPr txBox="1"/>
          <p:nvPr/>
        </p:nvSpPr>
        <p:spPr>
          <a:xfrm>
            <a:off x="8138160" y="2286000"/>
            <a:ext cx="3383280" cy="1280160"/>
          </a:xfrm>
          <a:prstGeom prst="rect">
            <a:avLst/>
          </a:prstGeom>
          <a:noFill/>
        </p:spPr>
        <p:txBody>
          <a:bodyPr wrap="square" anchor="t">
            <a:spAutoFit/>
          </a:bodyPr>
          <a:lstStyle/>
          <a:p>
            <a:pPr algn="ctr">
              <a:spcAft>
                <a:spcPts val="800"/>
              </a:spcAft>
            </a:pPr>
            <a:r>
              <a:rPr sz="8000" b="1">
                <a:solidFill>
                  <a:srgbClr val="E91E8C"/>
                </a:solidFill>
                <a:latin typeface="Arial"/>
              </a:rPr>
              <a:t>2.100</a:t>
            </a:r>
          </a:p>
        </p:txBody>
      </p:sp>
      <p:sp>
        <p:nvSpPr>
          <p:cNvPr id="13" name="TextBox 12"/>
          <p:cNvSpPr txBox="1"/>
          <p:nvPr/>
        </p:nvSpPr>
        <p:spPr>
          <a:xfrm>
            <a:off x="8138160" y="3566160"/>
            <a:ext cx="3383280" cy="731520"/>
          </a:xfrm>
          <a:prstGeom prst="rect">
            <a:avLst/>
          </a:prstGeom>
          <a:noFill/>
        </p:spPr>
        <p:txBody>
          <a:bodyPr wrap="square" anchor="t">
            <a:spAutoFit/>
          </a:bodyPr>
          <a:lstStyle/>
          <a:p>
            <a:pPr algn="ctr">
              <a:spcAft>
                <a:spcPts val="800"/>
              </a:spcAft>
            </a:pPr>
            <a:r>
              <a:rPr sz="2600" b="0">
                <a:solidFill>
                  <a:srgbClr val="3A0F2E"/>
                </a:solidFill>
                <a:latin typeface="Arial"/>
              </a:rPr>
              <a:t>quyển tập</a:t>
            </a:r>
          </a:p>
        </p:txBody>
      </p:sp>
      <p:sp>
        <p:nvSpPr>
          <p:cNvPr id="14" name="TextBox 13"/>
          <p:cNvSpPr txBox="1"/>
          <p:nvPr/>
        </p:nvSpPr>
        <p:spPr>
          <a:xfrm>
            <a:off x="822960" y="4297680"/>
            <a:ext cx="10515600" cy="457200"/>
          </a:xfrm>
          <a:prstGeom prst="rect">
            <a:avLst/>
          </a:prstGeom>
          <a:noFill/>
        </p:spPr>
        <p:txBody>
          <a:bodyPr wrap="square" anchor="t">
            <a:spAutoFit/>
          </a:bodyPr>
          <a:lstStyle/>
          <a:p>
            <a:pPr algn="ctr">
              <a:spcAft>
                <a:spcPts val="800"/>
              </a:spcAft>
            </a:pPr>
            <a:r>
              <a:rPr sz="1800" b="0">
                <a:solidFill>
                  <a:srgbClr val="6B4A5E"/>
                </a:solidFill>
                <a:latin typeface="Arial"/>
              </a:rPr>
              <a:t>Trao tại Định Mỹ, An Giang · 06/2026</a:t>
            </a:r>
          </a:p>
        </p:txBody>
      </p:sp>
      <p:sp>
        <p:nvSpPr>
          <p:cNvPr id="15" name="Rounded Rectangle 14"/>
          <p:cNvSpPr/>
          <p:nvPr/>
        </p:nvSpPr>
        <p:spPr>
          <a:xfrm>
            <a:off x="822960" y="4937760"/>
            <a:ext cx="10515600" cy="109728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97280" y="5074920"/>
            <a:ext cx="10058400" cy="822960"/>
          </a:xfrm>
          <a:prstGeom prst="rect">
            <a:avLst/>
          </a:prstGeom>
          <a:noFill/>
        </p:spPr>
        <p:txBody>
          <a:bodyPr wrap="square" anchor="ctr">
            <a:spAutoFit/>
          </a:bodyPr>
          <a:lstStyle/>
          <a:p>
            <a:pPr algn="l">
              <a:spcAft>
                <a:spcPts val="800"/>
              </a:spcAft>
            </a:pPr>
            <a:r>
              <a:rPr sz="2200" b="1">
                <a:solidFill>
                  <a:srgbClr val="3A0F2E"/>
                </a:solidFill>
                <a:latin typeface="Arial"/>
              </a:rPr>
              <a:t>Hơn 11 năm lớp điện thoại cho người cao tuổi: nhắn tin cho con cháu, nhận biết lừa đảo.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457200"/>
            <a:ext cx="2377440" cy="45720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457200"/>
            <a:ext cx="2377440" cy="457200"/>
          </a:xfrm>
          <a:prstGeom prst="rect">
            <a:avLst/>
          </a:prstGeom>
          <a:noFill/>
        </p:spPr>
        <p:txBody>
          <a:bodyPr wrap="square" anchor="ctr">
            <a:spAutoFit/>
          </a:bodyPr>
          <a:lstStyle/>
          <a:p>
            <a:pPr algn="ctr">
              <a:spcAft>
                <a:spcPts val="800"/>
              </a:spcAft>
            </a:pPr>
            <a:r>
              <a:rPr sz="1600" b="1">
                <a:solidFill>
                  <a:srgbClr val="FFFFFF"/>
                </a:solidFill>
                <a:latin typeface="Arial"/>
              </a:rPr>
              <a:t>KẾT BÀI</a:t>
            </a:r>
          </a:p>
        </p:txBody>
      </p:sp>
      <p:sp>
        <p:nvSpPr>
          <p:cNvPr id="6" name="TextBox 5"/>
          <p:cNvSpPr txBox="1"/>
          <p:nvPr/>
        </p:nvSpPr>
        <p:spPr>
          <a:xfrm>
            <a:off x="822960" y="6355080"/>
            <a:ext cx="7315200" cy="365760"/>
          </a:xfrm>
          <a:prstGeom prst="rect">
            <a:avLst/>
          </a:prstGeom>
          <a:noFill/>
        </p:spPr>
        <p:txBody>
          <a:bodyPr wrap="square" anchor="t">
            <a:spAutoFit/>
          </a:bodyPr>
          <a:lstStyle/>
          <a:p>
            <a:pPr algn="l">
              <a:spcAft>
                <a:spcPts val="800"/>
              </a:spcAft>
            </a:pPr>
            <a:r>
              <a:rPr sz="1200" b="0">
                <a:solidFill>
                  <a:srgbClr val="6B4A5E"/>
                </a:solidFill>
                <a:latin typeface="Arial"/>
              </a:rPr>
              <a:t>Làm cộng đồng</a:t>
            </a:r>
          </a:p>
        </p:txBody>
      </p:sp>
      <p:sp>
        <p:nvSpPr>
          <p:cNvPr id="7" name="TextBox 6"/>
          <p:cNvSpPr txBox="1"/>
          <p:nvPr/>
        </p:nvSpPr>
        <p:spPr>
          <a:xfrm>
            <a:off x="822960" y="1371600"/>
            <a:ext cx="10789920" cy="2377440"/>
          </a:xfrm>
          <a:prstGeom prst="rect">
            <a:avLst/>
          </a:prstGeom>
          <a:noFill/>
        </p:spPr>
        <p:txBody>
          <a:bodyPr wrap="square" anchor="t">
            <a:spAutoFit/>
          </a:bodyPr>
          <a:lstStyle/>
          <a:p>
            <a:pPr algn="l">
              <a:spcAft>
                <a:spcPts val="800"/>
              </a:spcAft>
            </a:pPr>
            <a:r>
              <a:rPr sz="5400" b="1">
                <a:solidFill>
                  <a:srgbClr val="3A0F2E"/>
                </a:solidFill>
                <a:latin typeface="Arial"/>
              </a:rPr>
              <a:t>Cho đi là cách</a:t>
            </a:r>
          </a:p>
          <a:p>
            <a:pPr algn="l">
              <a:spcAft>
                <a:spcPts val="800"/>
              </a:spcAft>
            </a:pPr>
            <a:r>
              <a:rPr sz="5400" b="1">
                <a:solidFill>
                  <a:srgbClr val="3A0F2E"/>
                </a:solidFill>
                <a:latin typeface="Arial"/>
              </a:rPr>
              <a:t>nhanh nhất để lớn lên.</a:t>
            </a:r>
          </a:p>
        </p:txBody>
      </p:sp>
      <p:sp>
        <p:nvSpPr>
          <p:cNvPr id="8" name="Rectangle 7"/>
          <p:cNvSpPr/>
          <p:nvPr/>
        </p:nvSpPr>
        <p:spPr>
          <a:xfrm>
            <a:off x="822960" y="3657600"/>
            <a:ext cx="1097280" cy="914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931920"/>
            <a:ext cx="10515600" cy="1280160"/>
          </a:xfrm>
          <a:prstGeom prst="rect">
            <a:avLst/>
          </a:prstGeom>
          <a:noFill/>
        </p:spPr>
        <p:txBody>
          <a:bodyPr wrap="square" anchor="t">
            <a:spAutoFit/>
          </a:bodyPr>
          <a:lstStyle/>
          <a:p>
            <a:pPr algn="l">
              <a:spcAft>
                <a:spcPts val="800"/>
              </a:spcAft>
            </a:pPr>
            <a:r>
              <a:rPr sz="2600" b="0">
                <a:solidFill>
                  <a:srgbClr val="6B4A5E"/>
                </a:solidFill>
                <a:latin typeface="Arial"/>
              </a:rPr>
              <a:t>Tuần này, hãy dạy một người thân dùng điện thoại,</a:t>
            </a:r>
          </a:p>
          <a:p>
            <a:pPr algn="l">
              <a:spcAft>
                <a:spcPts val="800"/>
              </a:spcAft>
            </a:pPr>
            <a:r>
              <a:rPr sz="2600" b="0">
                <a:solidFill>
                  <a:srgbClr val="6B4A5E"/>
                </a:solidFill>
                <a:latin typeface="Arial"/>
              </a:rPr>
              <a:t>hoặc tặng một cuốn sách.</a:t>
            </a:r>
          </a:p>
        </p:txBody>
      </p:sp>
      <p:sp>
        <p:nvSpPr>
          <p:cNvPr id="10" name="Rounded Rectangle 9"/>
          <p:cNvSpPr/>
          <p:nvPr/>
        </p:nvSpPr>
        <p:spPr>
          <a:xfrm>
            <a:off x="822960" y="5212080"/>
            <a:ext cx="10515600" cy="82296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12080"/>
            <a:ext cx="10515600" cy="822960"/>
          </a:xfrm>
          <a:prstGeom prst="rect">
            <a:avLst/>
          </a:prstGeom>
          <a:noFill/>
        </p:spPr>
        <p:txBody>
          <a:bodyPr wrap="square" anchor="ctr">
            <a:spAutoFit/>
          </a:bodyPr>
          <a:lstStyle/>
          <a:p>
            <a:pPr algn="ctr">
              <a:spcAft>
                <a:spcPts val="800"/>
              </a:spcAft>
            </a:pPr>
            <a:r>
              <a:rPr sz="2200" b="1">
                <a:solidFill>
                  <a:srgbClr val="FFFFFF"/>
                </a:solidFill>
                <a:latin typeface="Arial"/>
              </a:rPr>
              <a:t>Xin cảm ơn mọi người!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394960"/>
            <a:ext cx="12191695" cy="109728"/>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0" y="2194560"/>
            <a:ext cx="12191695" cy="1463040"/>
          </a:xfrm>
          <a:prstGeom prst="rect">
            <a:avLst/>
          </a:prstGeom>
          <a:noFill/>
        </p:spPr>
        <p:txBody>
          <a:bodyPr wrap="square" anchor="t">
            <a:spAutoFit/>
          </a:bodyPr>
          <a:lstStyle/>
          <a:p>
            <a:pPr algn="ctr">
              <a:spcAft>
                <a:spcPts val="800"/>
              </a:spcAft>
            </a:pPr>
            <a:r>
              <a:rPr sz="7200" b="1">
                <a:solidFill>
                  <a:srgbClr val="FFFFFF"/>
                </a:solidFill>
                <a:latin typeface="Arial"/>
              </a:rPr>
              <a:t>Xin cảm ơn</a:t>
            </a:r>
          </a:p>
        </p:txBody>
      </p:sp>
      <p:sp>
        <p:nvSpPr>
          <p:cNvPr id="5" name="TextBox 4"/>
          <p:cNvSpPr txBox="1"/>
          <p:nvPr/>
        </p:nvSpPr>
        <p:spPr>
          <a:xfrm>
            <a:off x="0" y="3657600"/>
            <a:ext cx="12191695" cy="731520"/>
          </a:xfrm>
          <a:prstGeom prst="rect">
            <a:avLst/>
          </a:prstGeom>
          <a:noFill/>
        </p:spPr>
        <p:txBody>
          <a:bodyPr wrap="square" anchor="t">
            <a:spAutoFit/>
          </a:bodyPr>
          <a:lstStyle/>
          <a:p>
            <a:pPr algn="ctr">
              <a:spcAft>
                <a:spcPts val="800"/>
              </a:spcAft>
            </a:pPr>
            <a:r>
              <a:rPr sz="2400" b="0">
                <a:solidFill>
                  <a:srgbClr val="F8A5D0"/>
                </a:solidFill>
                <a:latin typeface="Arial"/>
              </a:rPr>
              <a:t>Chúc quý thầy cô và các bạn một buổi tối nhiều niềm vui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