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MỞ (đứng thẳng, im 2 giây, nhìn khán giả rồi mới nói):</a:t>
            </a:r>
          </a:p>
          <a:p>
            <a:r>
              <a:t>'Kính chào quý thầy cô và các bạn. Mình là Khoa Nguyễn.'</a:t>
            </a:r>
          </a:p>
          <a:p>
            <a:r>
              <a:t>Móc: 'Thứ Hai đầu tháng, có một nhóm người ngồi lại học nhắn tin cho con cháu. Không thu phí, không bán gì, suốt hơn 11 năm. Vì sao có người làm vậy? Hôm nay mình kể về điều làm cộng đồng đã cho mình.'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Kể nhanh, không đọc từng ảnh.</a:t>
            </a:r>
          </a:p>
          <a:p>
            <a:r>
              <a:t>'Mình bắt đầu tình nguyện từ năm 2008. Năm 2015 dạy lớp điện thoại cho người cao tuổi. Ngày 09/09/2016 các nhóm hợp lại thành một tổ chức. Năm 2020 đi hỗ trợ đồng bào miền Trung. Tháng 6/2026 mình ở An Giang.'</a:t>
            </a:r>
          </a:p>
          <a:p>
            <a:r>
              <a:t>Chuyển ý: 'Đi qua ngần ấy năm, làm cộng đồng cho mình bốn điều.'</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Cái cây: ý chính → ý phụ → ví dụ.</a:t>
            </a:r>
          </a:p>
          <a:p>
            <a:r>
              <a:t>1) TRƯỞNG THÀNH: 'Dạy người lớn tuổi, một thao tác phải nói ba lần. Mình học kiên nhẫn, học lắng nghe.' [Thêm 1 kỷ niệm thật của anh.]</a:t>
            </a:r>
          </a:p>
          <a:p>
            <a:r>
              <a:t>2) NĂNG ĐỘNG: 'Một chuyến trao quà không tự có. Phải kêu gọi, chia việc, lo xe, lo quà.' Ví dụ: chương trình 'Cùng tuổi thơ đến trường' lần 2 (08/2026) đang kêu gọi 1.500 tập, 10 học bổng, 150 ba lô.</a:t>
            </a:r>
          </a:p>
          <a:p>
            <a:r>
              <a:t>3) ĐI NHIỀU NƠI: 'Miền Trung 2020, Bình Phước tháng 5/2026, An Giang tháng 6/2026.'</a:t>
            </a:r>
          </a:p>
          <a:p>
            <a:r>
              <a:t>Chuyển: 'Và điều quý nhất là điều thứ tư.'</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Chậm lại, ngừng sau mỗi con số.</a:t>
            </a:r>
          </a:p>
          <a:p>
            <a:r>
              <a:t>'Con số nhỏ thôi, nhưng mỗi con số là một gia đình: 6 chiếc xe đạp, 50 bộ sách giáo khoa, 2.100 quyển tập ở Định Mỹ, An Giang.'</a:t>
            </a:r>
          </a:p>
          <a:p>
            <a:r>
              <a:t>'Và hơn 11 năm lớp điện thoại cho người cao tuổi: nhắn tin cho con cháu, nhận biết lừa đảo.'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KẾT: chậm lại, nhìn khắp khán phòng, tay mở ra.</a:t>
            </a:r>
          </a:p>
          <a:p>
            <a:r>
              <a:t>'Mình đi dạy để giúp người khác, nhưng người lớn lên nhiều nhất lại là mình. Cho đi là cách nhanh nhất để lớn lên.'</a:t>
            </a:r>
          </a:p>
          <a:p>
            <a:r>
              <a:t>Kêu gọi: 'Tuần này, hãy dạy một người thân dùng điện thoại, hoặc tặng một cuốn sách.'</a:t>
            </a:r>
          </a:p>
          <a:p>
            <a:r>
              <a:t>Chúc + cảm ơn: 'Chúc quý thầy cô và các bạn một buổi tối nhiều niềm vui. Xin cảm ơn mọi người đã lắng nghe.' (cúi chào, giữ 1 giây)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5.jpg"/><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12191695" cy="6858000"/>
          </a:xfrm>
          <a:prstGeom prst="rect">
            <a:avLst/>
          </a:prstGeom>
        </p:spPr>
      </p:pic>
      <p:sp>
        <p:nvSpPr>
          <p:cNvPr id="4" name="Rectangle 3"/>
          <p:cNvSpPr/>
          <p:nvPr/>
        </p:nvSpPr>
        <p:spPr>
          <a:xfrm>
            <a:off x="0" y="5394960"/>
            <a:ext cx="12191695" cy="109728"/>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097280"/>
            <a:ext cx="10515600" cy="548640"/>
          </a:xfrm>
          <a:prstGeom prst="rect">
            <a:avLst/>
          </a:prstGeom>
          <a:noFill/>
        </p:spPr>
        <p:txBody>
          <a:bodyPr wrap="square" anchor="t">
            <a:spAutoFit/>
          </a:bodyPr>
          <a:lstStyle/>
          <a:p>
            <a:pPr algn="l">
              <a:spcAft>
                <a:spcPts val="600"/>
              </a:spcAft>
            </a:pPr>
            <a:r>
              <a:rPr sz="1800" b="1">
                <a:solidFill>
                  <a:srgbClr val="F8A5D0"/>
                </a:solidFill>
                <a:latin typeface="Arial"/>
              </a:rPr>
              <a:t>LỚP YÊU MIC · THI CUỐI KHÓA · 25/10/2026</a:t>
            </a:r>
          </a:p>
        </p:txBody>
      </p:sp>
      <p:sp>
        <p:nvSpPr>
          <p:cNvPr id="6" name="TextBox 5"/>
          <p:cNvSpPr txBox="1"/>
          <p:nvPr/>
        </p:nvSpPr>
        <p:spPr>
          <a:xfrm>
            <a:off x="822960" y="1920240"/>
            <a:ext cx="10789920" cy="2194560"/>
          </a:xfrm>
          <a:prstGeom prst="rect">
            <a:avLst/>
          </a:prstGeom>
          <a:noFill/>
        </p:spPr>
        <p:txBody>
          <a:bodyPr wrap="square" anchor="t">
            <a:spAutoFit/>
          </a:bodyPr>
          <a:lstStyle/>
          <a:p>
            <a:pPr algn="l">
              <a:spcAft>
                <a:spcPts val="600"/>
              </a:spcAft>
            </a:pPr>
            <a:r>
              <a:rPr sz="5600" b="1">
                <a:solidFill>
                  <a:srgbClr val="FFFFFF"/>
                </a:solidFill>
                <a:latin typeface="Arial"/>
              </a:rPr>
              <a:t>LÀM CỘNG ĐỒNG</a:t>
            </a:r>
          </a:p>
          <a:p>
            <a:pPr algn="l">
              <a:spcAft>
                <a:spcPts val="600"/>
              </a:spcAft>
            </a:pPr>
            <a:r>
              <a:rPr sz="5600" b="1">
                <a:solidFill>
                  <a:srgbClr val="FFFFFF"/>
                </a:solidFill>
                <a:latin typeface="Arial"/>
              </a:rPr>
              <a:t>Lớn lên bằng cách sẻ chia</a:t>
            </a:r>
          </a:p>
        </p:txBody>
      </p:sp>
      <p:sp>
        <p:nvSpPr>
          <p:cNvPr id="7" name="TextBox 6"/>
          <p:cNvSpPr txBox="1"/>
          <p:nvPr/>
        </p:nvSpPr>
        <p:spPr>
          <a:xfrm>
            <a:off x="822960" y="4480560"/>
            <a:ext cx="10515600" cy="731520"/>
          </a:xfrm>
          <a:prstGeom prst="rect">
            <a:avLst/>
          </a:prstGeom>
          <a:noFill/>
        </p:spPr>
        <p:txBody>
          <a:bodyPr wrap="square" anchor="t">
            <a:spAutoFit/>
          </a:bodyPr>
          <a:lstStyle/>
          <a:p>
            <a:pPr algn="l">
              <a:spcAft>
                <a:spcPts val="600"/>
              </a:spcAft>
            </a:pPr>
            <a:r>
              <a:rPr sz="2200" b="0">
                <a:solidFill>
                  <a:srgbClr val="FFFFFF"/>
                </a:solidFill>
                <a:latin typeface="Arial"/>
              </a:rPr>
              <a:t>Khoa Nguyễn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457200"/>
            <a:ext cx="10515600" cy="822960"/>
          </a:xfrm>
          <a:prstGeom prst="rect">
            <a:avLst/>
          </a:prstGeom>
          <a:noFill/>
        </p:spPr>
        <p:txBody>
          <a:bodyPr wrap="square" anchor="t">
            <a:spAutoFit/>
          </a:bodyPr>
          <a:lstStyle/>
          <a:p>
            <a:pPr algn="l">
              <a:spcAft>
                <a:spcPts val="600"/>
              </a:spcAft>
            </a:pPr>
            <a:r>
              <a:rPr sz="4000" b="1">
                <a:solidFill>
                  <a:srgbClr val="3A0F2E"/>
                </a:solidFill>
                <a:latin typeface="Arial"/>
              </a:rPr>
              <a:t>Hành trình sẻ chia</a:t>
            </a:r>
          </a:p>
        </p:txBody>
      </p:sp>
      <p:pic>
        <p:nvPicPr>
          <p:cNvPr id="5" name="Picture 4" descr="Ảnh minh hoạ"/>
          <p:cNvPicPr>
            <a:picLocks noChangeAspect="1"/>
          </p:cNvPicPr>
          <p:nvPr/>
        </p:nvPicPr>
        <p:blipFill>
          <a:blip r:embed="rId2"/>
          <a:stretch>
            <a:fillRect/>
          </a:stretch>
        </p:blipFill>
        <p:spPr>
          <a:xfrm>
            <a:off x="822960" y="1554480"/>
            <a:ext cx="2560320" cy="3017520"/>
          </a:xfrm>
          <a:prstGeom prst="rect">
            <a:avLst/>
          </a:prstGeom>
        </p:spPr>
      </p:pic>
      <p:sp>
        <p:nvSpPr>
          <p:cNvPr id="6" name="Rectangle 5"/>
          <p:cNvSpPr/>
          <p:nvPr/>
        </p:nvSpPr>
        <p:spPr>
          <a:xfrm>
            <a:off x="8229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601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2016</a:t>
            </a:r>
          </a:p>
        </p:txBody>
      </p:sp>
      <p:sp>
        <p:nvSpPr>
          <p:cNvPr id="8" name="TextBox 7"/>
          <p:cNvSpPr txBox="1"/>
          <p:nvPr/>
        </p:nvSpPr>
        <p:spPr>
          <a:xfrm>
            <a:off x="9601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Vườn sách treo</a:t>
            </a:r>
          </a:p>
        </p:txBody>
      </p:sp>
      <p:pic>
        <p:nvPicPr>
          <p:cNvPr id="9" name="Picture 8" descr="Ảnh minh hoạ"/>
          <p:cNvPicPr>
            <a:picLocks noChangeAspect="1"/>
          </p:cNvPicPr>
          <p:nvPr/>
        </p:nvPicPr>
        <p:blipFill>
          <a:blip r:embed="rId3"/>
          <a:stretch>
            <a:fillRect/>
          </a:stretch>
        </p:blipFill>
        <p:spPr>
          <a:xfrm>
            <a:off x="3566160" y="1554480"/>
            <a:ext cx="2560320" cy="3017520"/>
          </a:xfrm>
          <a:prstGeom prst="rect">
            <a:avLst/>
          </a:prstGeom>
        </p:spPr>
      </p:pic>
      <p:sp>
        <p:nvSpPr>
          <p:cNvPr id="10" name="Rectangle 9"/>
          <p:cNvSpPr/>
          <p:nvPr/>
        </p:nvSpPr>
        <p:spPr>
          <a:xfrm>
            <a:off x="35661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7033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2015–nay</a:t>
            </a:r>
          </a:p>
        </p:txBody>
      </p:sp>
      <p:sp>
        <p:nvSpPr>
          <p:cNvPr id="12" name="TextBox 11"/>
          <p:cNvSpPr txBox="1"/>
          <p:nvPr/>
        </p:nvSpPr>
        <p:spPr>
          <a:xfrm>
            <a:off x="37033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Lớp điện thoại</a:t>
            </a:r>
          </a:p>
          <a:p>
            <a:pPr algn="l">
              <a:spcAft>
                <a:spcPts val="600"/>
              </a:spcAft>
            </a:pPr>
            <a:r>
              <a:rPr sz="1800" b="1">
                <a:solidFill>
                  <a:srgbClr val="3A0F2E"/>
                </a:solidFill>
                <a:latin typeface="Arial"/>
              </a:rPr>
              <a:t>người cao tuổi</a:t>
            </a:r>
          </a:p>
        </p:txBody>
      </p:sp>
      <p:pic>
        <p:nvPicPr>
          <p:cNvPr id="13" name="Picture 12" descr="Ảnh minh hoạ"/>
          <p:cNvPicPr>
            <a:picLocks noChangeAspect="1"/>
          </p:cNvPicPr>
          <p:nvPr/>
        </p:nvPicPr>
        <p:blipFill>
          <a:blip r:embed="rId4"/>
          <a:stretch>
            <a:fillRect/>
          </a:stretch>
        </p:blipFill>
        <p:spPr>
          <a:xfrm>
            <a:off x="6309360" y="1554480"/>
            <a:ext cx="2560320" cy="3017520"/>
          </a:xfrm>
          <a:prstGeom prst="rect">
            <a:avLst/>
          </a:prstGeom>
        </p:spPr>
      </p:pic>
      <p:sp>
        <p:nvSpPr>
          <p:cNvPr id="14" name="Rectangle 13"/>
          <p:cNvSpPr/>
          <p:nvPr/>
        </p:nvSpPr>
        <p:spPr>
          <a:xfrm>
            <a:off x="63093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4465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2020</a:t>
            </a:r>
          </a:p>
        </p:txBody>
      </p:sp>
      <p:sp>
        <p:nvSpPr>
          <p:cNvPr id="16" name="TextBox 15"/>
          <p:cNvSpPr txBox="1"/>
          <p:nvPr/>
        </p:nvSpPr>
        <p:spPr>
          <a:xfrm>
            <a:off x="64465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Hỗ trợ miền Trung</a:t>
            </a:r>
          </a:p>
        </p:txBody>
      </p:sp>
      <p:pic>
        <p:nvPicPr>
          <p:cNvPr id="17" name="Picture 16" descr="Ảnh minh hoạ"/>
          <p:cNvPicPr>
            <a:picLocks noChangeAspect="1"/>
          </p:cNvPicPr>
          <p:nvPr/>
        </p:nvPicPr>
        <p:blipFill>
          <a:blip r:embed="rId5"/>
          <a:stretch>
            <a:fillRect/>
          </a:stretch>
        </p:blipFill>
        <p:spPr>
          <a:xfrm>
            <a:off x="9052560" y="1554480"/>
            <a:ext cx="2560320" cy="3017520"/>
          </a:xfrm>
          <a:prstGeom prst="rect">
            <a:avLst/>
          </a:prstGeom>
        </p:spPr>
      </p:pic>
      <p:sp>
        <p:nvSpPr>
          <p:cNvPr id="18" name="Rectangle 17"/>
          <p:cNvSpPr/>
          <p:nvPr/>
        </p:nvSpPr>
        <p:spPr>
          <a:xfrm>
            <a:off x="9052560" y="4572000"/>
            <a:ext cx="2560320" cy="146304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89720" y="4663440"/>
            <a:ext cx="2286000" cy="457200"/>
          </a:xfrm>
          <a:prstGeom prst="rect">
            <a:avLst/>
          </a:prstGeom>
          <a:noFill/>
        </p:spPr>
        <p:txBody>
          <a:bodyPr wrap="square" anchor="t">
            <a:spAutoFit/>
          </a:bodyPr>
          <a:lstStyle/>
          <a:p>
            <a:pPr algn="l">
              <a:spcAft>
                <a:spcPts val="600"/>
              </a:spcAft>
            </a:pPr>
            <a:r>
              <a:rPr sz="2200" b="1">
                <a:solidFill>
                  <a:srgbClr val="E91E8C"/>
                </a:solidFill>
                <a:latin typeface="Arial"/>
              </a:rPr>
              <a:t>2026</a:t>
            </a:r>
          </a:p>
        </p:txBody>
      </p:sp>
      <p:sp>
        <p:nvSpPr>
          <p:cNvPr id="20" name="TextBox 19"/>
          <p:cNvSpPr txBox="1"/>
          <p:nvPr/>
        </p:nvSpPr>
        <p:spPr>
          <a:xfrm>
            <a:off x="9189720" y="5120640"/>
            <a:ext cx="2286000" cy="914400"/>
          </a:xfrm>
          <a:prstGeom prst="rect">
            <a:avLst/>
          </a:prstGeom>
          <a:noFill/>
        </p:spPr>
        <p:txBody>
          <a:bodyPr wrap="square" anchor="t">
            <a:spAutoFit/>
          </a:bodyPr>
          <a:lstStyle/>
          <a:p>
            <a:pPr algn="l">
              <a:spcAft>
                <a:spcPts val="600"/>
              </a:spcAft>
            </a:pPr>
            <a:r>
              <a:rPr sz="1800" b="1">
                <a:solidFill>
                  <a:srgbClr val="3A0F2E"/>
                </a:solidFill>
                <a:latin typeface="Arial"/>
              </a:rPr>
              <a:t>An Giang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Ảnh minh hoạ"/>
          <p:cNvPicPr>
            <a:picLocks noChangeAspect="1"/>
          </p:cNvPicPr>
          <p:nvPr/>
        </p:nvPicPr>
        <p:blipFill>
          <a:blip r:embed="rId2"/>
          <a:stretch>
            <a:fillRect/>
          </a:stretch>
        </p:blipFill>
        <p:spPr>
          <a:xfrm>
            <a:off x="822960" y="822960"/>
            <a:ext cx="4206240" cy="5212080"/>
          </a:xfrm>
          <a:prstGeom prst="rect">
            <a:avLst/>
          </a:prstGeom>
        </p:spPr>
      </p:pic>
      <p:sp>
        <p:nvSpPr>
          <p:cNvPr id="5" name="TextBox 4"/>
          <p:cNvSpPr txBox="1"/>
          <p:nvPr/>
        </p:nvSpPr>
        <p:spPr>
          <a:xfrm>
            <a:off x="5486400" y="640080"/>
            <a:ext cx="6217920" cy="914400"/>
          </a:xfrm>
          <a:prstGeom prst="rect">
            <a:avLst/>
          </a:prstGeom>
          <a:noFill/>
        </p:spPr>
        <p:txBody>
          <a:bodyPr wrap="square" anchor="t">
            <a:spAutoFit/>
          </a:bodyPr>
          <a:lstStyle/>
          <a:p>
            <a:pPr algn="l">
              <a:spcAft>
                <a:spcPts val="600"/>
              </a:spcAft>
            </a:pPr>
            <a:r>
              <a:rPr sz="3400" b="1">
                <a:solidFill>
                  <a:srgbClr val="3A0F2E"/>
                </a:solidFill>
                <a:latin typeface="Arial"/>
              </a:rPr>
              <a:t>Làm cộng đồng cho mình</a:t>
            </a:r>
          </a:p>
        </p:txBody>
      </p:sp>
      <p:sp>
        <p:nvSpPr>
          <p:cNvPr id="6" name="Rectangle 5"/>
          <p:cNvSpPr/>
          <p:nvPr/>
        </p:nvSpPr>
        <p:spPr>
          <a:xfrm>
            <a:off x="5486400" y="1737360"/>
            <a:ext cx="109728" cy="109728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806440" y="1691639"/>
            <a:ext cx="5852160" cy="640080"/>
          </a:xfrm>
          <a:prstGeom prst="rect">
            <a:avLst/>
          </a:prstGeom>
          <a:noFill/>
        </p:spPr>
        <p:txBody>
          <a:bodyPr wrap="square" anchor="t">
            <a:spAutoFit/>
          </a:bodyPr>
          <a:lstStyle/>
          <a:p>
            <a:pPr algn="l">
              <a:spcAft>
                <a:spcPts val="600"/>
              </a:spcAft>
            </a:pPr>
            <a:r>
              <a:rPr sz="3200" b="1">
                <a:solidFill>
                  <a:srgbClr val="E91E8C"/>
                </a:solidFill>
                <a:latin typeface="Arial"/>
              </a:rPr>
              <a:t>Trưởng thành</a:t>
            </a:r>
          </a:p>
        </p:txBody>
      </p:sp>
      <p:sp>
        <p:nvSpPr>
          <p:cNvPr id="8" name="TextBox 7"/>
          <p:cNvSpPr txBox="1"/>
          <p:nvPr/>
        </p:nvSpPr>
        <p:spPr>
          <a:xfrm>
            <a:off x="5806440" y="2286000"/>
            <a:ext cx="5852160" cy="548640"/>
          </a:xfrm>
          <a:prstGeom prst="rect">
            <a:avLst/>
          </a:prstGeom>
          <a:noFill/>
        </p:spPr>
        <p:txBody>
          <a:bodyPr wrap="square" anchor="t">
            <a:spAutoFit/>
          </a:bodyPr>
          <a:lstStyle/>
          <a:p>
            <a:pPr algn="l">
              <a:spcAft>
                <a:spcPts val="600"/>
              </a:spcAft>
            </a:pPr>
            <a:r>
              <a:rPr sz="2200" b="0">
                <a:solidFill>
                  <a:srgbClr val="3A0F2E"/>
                </a:solidFill>
                <a:latin typeface="Arial"/>
              </a:rPr>
              <a:t>kiên nhẫn, lắng nghe, giữ lời</a:t>
            </a:r>
          </a:p>
        </p:txBody>
      </p:sp>
      <p:sp>
        <p:nvSpPr>
          <p:cNvPr id="9" name="Rectangle 8"/>
          <p:cNvSpPr/>
          <p:nvPr/>
        </p:nvSpPr>
        <p:spPr>
          <a:xfrm>
            <a:off x="5486400" y="3154680"/>
            <a:ext cx="109728" cy="109728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806440" y="3108960"/>
            <a:ext cx="5852160" cy="640080"/>
          </a:xfrm>
          <a:prstGeom prst="rect">
            <a:avLst/>
          </a:prstGeom>
          <a:noFill/>
        </p:spPr>
        <p:txBody>
          <a:bodyPr wrap="square" anchor="t">
            <a:spAutoFit/>
          </a:bodyPr>
          <a:lstStyle/>
          <a:p>
            <a:pPr algn="l">
              <a:spcAft>
                <a:spcPts val="600"/>
              </a:spcAft>
            </a:pPr>
            <a:r>
              <a:rPr sz="3200" b="1">
                <a:solidFill>
                  <a:srgbClr val="E91E8C"/>
                </a:solidFill>
                <a:latin typeface="Arial"/>
              </a:rPr>
              <a:t>Năng động</a:t>
            </a:r>
          </a:p>
        </p:txBody>
      </p:sp>
      <p:sp>
        <p:nvSpPr>
          <p:cNvPr id="11" name="TextBox 10"/>
          <p:cNvSpPr txBox="1"/>
          <p:nvPr/>
        </p:nvSpPr>
        <p:spPr>
          <a:xfrm>
            <a:off x="5806440" y="3703320"/>
            <a:ext cx="5852160" cy="548640"/>
          </a:xfrm>
          <a:prstGeom prst="rect">
            <a:avLst/>
          </a:prstGeom>
          <a:noFill/>
        </p:spPr>
        <p:txBody>
          <a:bodyPr wrap="square" anchor="t">
            <a:spAutoFit/>
          </a:bodyPr>
          <a:lstStyle/>
          <a:p>
            <a:pPr algn="l">
              <a:spcAft>
                <a:spcPts val="600"/>
              </a:spcAft>
            </a:pPr>
            <a:r>
              <a:rPr sz="2200" b="0">
                <a:solidFill>
                  <a:srgbClr val="3A0F2E"/>
                </a:solidFill>
                <a:latin typeface="Arial"/>
              </a:rPr>
              <a:t>tự kêu gọi, tự tổ chức</a:t>
            </a:r>
          </a:p>
        </p:txBody>
      </p:sp>
      <p:sp>
        <p:nvSpPr>
          <p:cNvPr id="12" name="Rectangle 11"/>
          <p:cNvSpPr/>
          <p:nvPr/>
        </p:nvSpPr>
        <p:spPr>
          <a:xfrm>
            <a:off x="5486400" y="4572000"/>
            <a:ext cx="109728" cy="109728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806440" y="4526280"/>
            <a:ext cx="5852160" cy="640080"/>
          </a:xfrm>
          <a:prstGeom prst="rect">
            <a:avLst/>
          </a:prstGeom>
          <a:noFill/>
        </p:spPr>
        <p:txBody>
          <a:bodyPr wrap="square" anchor="t">
            <a:spAutoFit/>
          </a:bodyPr>
          <a:lstStyle/>
          <a:p>
            <a:pPr algn="l">
              <a:spcAft>
                <a:spcPts val="600"/>
              </a:spcAft>
            </a:pPr>
            <a:r>
              <a:rPr sz="3200" b="1">
                <a:solidFill>
                  <a:srgbClr val="E91E8C"/>
                </a:solidFill>
                <a:latin typeface="Arial"/>
              </a:rPr>
              <a:t>Đi nhiều nơi</a:t>
            </a:r>
          </a:p>
        </p:txBody>
      </p:sp>
      <p:sp>
        <p:nvSpPr>
          <p:cNvPr id="14" name="TextBox 13"/>
          <p:cNvSpPr txBox="1"/>
          <p:nvPr/>
        </p:nvSpPr>
        <p:spPr>
          <a:xfrm>
            <a:off x="5806440" y="5120640"/>
            <a:ext cx="5852160" cy="548640"/>
          </a:xfrm>
          <a:prstGeom prst="rect">
            <a:avLst/>
          </a:prstGeom>
          <a:noFill/>
        </p:spPr>
        <p:txBody>
          <a:bodyPr wrap="square" anchor="t">
            <a:spAutoFit/>
          </a:bodyPr>
          <a:lstStyle/>
          <a:p>
            <a:pPr algn="l">
              <a:spcAft>
                <a:spcPts val="600"/>
              </a:spcAft>
            </a:pPr>
            <a:r>
              <a:rPr sz="2200" b="0">
                <a:solidFill>
                  <a:srgbClr val="3A0F2E"/>
                </a:solidFill>
                <a:latin typeface="Arial"/>
              </a:rPr>
              <a:t>gặp nhiều con người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6400800" cy="6858000"/>
          </a:xfrm>
          <a:prstGeom prst="rect">
            <a:avLst/>
          </a:prstGeom>
        </p:spPr>
      </p:pic>
      <p:sp>
        <p:nvSpPr>
          <p:cNvPr id="4" name="TextBox 3"/>
          <p:cNvSpPr txBox="1"/>
          <p:nvPr/>
        </p:nvSpPr>
        <p:spPr>
          <a:xfrm>
            <a:off x="6858000" y="548640"/>
            <a:ext cx="4846320" cy="1097280"/>
          </a:xfrm>
          <a:prstGeom prst="rect">
            <a:avLst/>
          </a:prstGeom>
          <a:noFill/>
        </p:spPr>
        <p:txBody>
          <a:bodyPr wrap="square" anchor="t">
            <a:spAutoFit/>
          </a:bodyPr>
          <a:lstStyle/>
          <a:p>
            <a:pPr algn="l">
              <a:spcAft>
                <a:spcPts val="600"/>
              </a:spcAft>
            </a:pPr>
            <a:r>
              <a:rPr sz="3400" b="1">
                <a:solidFill>
                  <a:srgbClr val="FFFFFF"/>
                </a:solidFill>
                <a:latin typeface="Arial"/>
              </a:rPr>
              <a:t>Giúp được nhiều người</a:t>
            </a:r>
          </a:p>
        </p:txBody>
      </p:sp>
      <p:sp>
        <p:nvSpPr>
          <p:cNvPr id="5" name="TextBox 4"/>
          <p:cNvSpPr txBox="1"/>
          <p:nvPr/>
        </p:nvSpPr>
        <p:spPr>
          <a:xfrm>
            <a:off x="6858000" y="1737360"/>
            <a:ext cx="2377440" cy="1188720"/>
          </a:xfrm>
          <a:prstGeom prst="rect">
            <a:avLst/>
          </a:prstGeom>
          <a:noFill/>
        </p:spPr>
        <p:txBody>
          <a:bodyPr wrap="square" anchor="t">
            <a:spAutoFit/>
          </a:bodyPr>
          <a:lstStyle/>
          <a:p>
            <a:pPr algn="l">
              <a:spcAft>
                <a:spcPts val="600"/>
              </a:spcAft>
            </a:pPr>
            <a:r>
              <a:rPr sz="6400" b="1">
                <a:solidFill>
                  <a:srgbClr val="E91E8C"/>
                </a:solidFill>
                <a:latin typeface="Arial"/>
              </a:rPr>
              <a:t>6</a:t>
            </a:r>
          </a:p>
        </p:txBody>
      </p:sp>
      <p:sp>
        <p:nvSpPr>
          <p:cNvPr id="6" name="TextBox 5"/>
          <p:cNvSpPr txBox="1"/>
          <p:nvPr/>
        </p:nvSpPr>
        <p:spPr>
          <a:xfrm>
            <a:off x="9326880" y="2057400"/>
            <a:ext cx="2651760" cy="914400"/>
          </a:xfrm>
          <a:prstGeom prst="rect">
            <a:avLst/>
          </a:prstGeom>
          <a:noFill/>
        </p:spPr>
        <p:txBody>
          <a:bodyPr wrap="square" anchor="t">
            <a:spAutoFit/>
          </a:bodyPr>
          <a:lstStyle/>
          <a:p>
            <a:pPr algn="l">
              <a:spcAft>
                <a:spcPts val="600"/>
              </a:spcAft>
            </a:pPr>
            <a:r>
              <a:rPr sz="2400" b="0">
                <a:solidFill>
                  <a:srgbClr val="FFFFFF"/>
                </a:solidFill>
                <a:latin typeface="Arial"/>
              </a:rPr>
              <a:t>xe đạp</a:t>
            </a:r>
          </a:p>
        </p:txBody>
      </p:sp>
      <p:sp>
        <p:nvSpPr>
          <p:cNvPr id="7" name="TextBox 6"/>
          <p:cNvSpPr txBox="1"/>
          <p:nvPr/>
        </p:nvSpPr>
        <p:spPr>
          <a:xfrm>
            <a:off x="6858000" y="3200400"/>
            <a:ext cx="2377440" cy="1188720"/>
          </a:xfrm>
          <a:prstGeom prst="rect">
            <a:avLst/>
          </a:prstGeom>
          <a:noFill/>
        </p:spPr>
        <p:txBody>
          <a:bodyPr wrap="square" anchor="t">
            <a:spAutoFit/>
          </a:bodyPr>
          <a:lstStyle/>
          <a:p>
            <a:pPr algn="l">
              <a:spcAft>
                <a:spcPts val="600"/>
              </a:spcAft>
            </a:pPr>
            <a:r>
              <a:rPr sz="6400" b="1">
                <a:solidFill>
                  <a:srgbClr val="E91E8C"/>
                </a:solidFill>
                <a:latin typeface="Arial"/>
              </a:rPr>
              <a:t>50</a:t>
            </a:r>
          </a:p>
        </p:txBody>
      </p:sp>
      <p:sp>
        <p:nvSpPr>
          <p:cNvPr id="8" name="TextBox 7"/>
          <p:cNvSpPr txBox="1"/>
          <p:nvPr/>
        </p:nvSpPr>
        <p:spPr>
          <a:xfrm>
            <a:off x="9326880" y="3520440"/>
            <a:ext cx="2651760" cy="914400"/>
          </a:xfrm>
          <a:prstGeom prst="rect">
            <a:avLst/>
          </a:prstGeom>
          <a:noFill/>
        </p:spPr>
        <p:txBody>
          <a:bodyPr wrap="square" anchor="t">
            <a:spAutoFit/>
          </a:bodyPr>
          <a:lstStyle/>
          <a:p>
            <a:pPr algn="l">
              <a:spcAft>
                <a:spcPts val="600"/>
              </a:spcAft>
            </a:pPr>
            <a:r>
              <a:rPr sz="2400" b="0">
                <a:solidFill>
                  <a:srgbClr val="FFFFFF"/>
                </a:solidFill>
                <a:latin typeface="Arial"/>
              </a:rPr>
              <a:t>bộ sách giáo khoa</a:t>
            </a:r>
          </a:p>
        </p:txBody>
      </p:sp>
      <p:sp>
        <p:nvSpPr>
          <p:cNvPr id="9" name="TextBox 8"/>
          <p:cNvSpPr txBox="1"/>
          <p:nvPr/>
        </p:nvSpPr>
        <p:spPr>
          <a:xfrm>
            <a:off x="6858000" y="4663440"/>
            <a:ext cx="2377440" cy="1188720"/>
          </a:xfrm>
          <a:prstGeom prst="rect">
            <a:avLst/>
          </a:prstGeom>
          <a:noFill/>
        </p:spPr>
        <p:txBody>
          <a:bodyPr wrap="square" anchor="t">
            <a:spAutoFit/>
          </a:bodyPr>
          <a:lstStyle/>
          <a:p>
            <a:pPr algn="l">
              <a:spcAft>
                <a:spcPts val="600"/>
              </a:spcAft>
            </a:pPr>
            <a:r>
              <a:rPr sz="6400" b="1">
                <a:solidFill>
                  <a:srgbClr val="E91E8C"/>
                </a:solidFill>
                <a:latin typeface="Arial"/>
              </a:rPr>
              <a:t>2.100</a:t>
            </a:r>
          </a:p>
        </p:txBody>
      </p:sp>
      <p:sp>
        <p:nvSpPr>
          <p:cNvPr id="10" name="TextBox 9"/>
          <p:cNvSpPr txBox="1"/>
          <p:nvPr/>
        </p:nvSpPr>
        <p:spPr>
          <a:xfrm>
            <a:off x="9326880" y="4983479"/>
            <a:ext cx="2651760" cy="914400"/>
          </a:xfrm>
          <a:prstGeom prst="rect">
            <a:avLst/>
          </a:prstGeom>
          <a:noFill/>
        </p:spPr>
        <p:txBody>
          <a:bodyPr wrap="square" anchor="t">
            <a:spAutoFit/>
          </a:bodyPr>
          <a:lstStyle/>
          <a:p>
            <a:pPr algn="l">
              <a:spcAft>
                <a:spcPts val="600"/>
              </a:spcAft>
            </a:pPr>
            <a:r>
              <a:rPr sz="2400" b="0">
                <a:solidFill>
                  <a:srgbClr val="FFFFFF"/>
                </a:solidFill>
                <a:latin typeface="Arial"/>
              </a:rPr>
              <a:t>quyển tập</a:t>
            </a:r>
          </a:p>
        </p:txBody>
      </p:sp>
      <p:sp>
        <p:nvSpPr>
          <p:cNvPr id="11" name="TextBox 10"/>
          <p:cNvSpPr txBox="1"/>
          <p:nvPr/>
        </p:nvSpPr>
        <p:spPr>
          <a:xfrm>
            <a:off x="6858000" y="6172200"/>
            <a:ext cx="5120640" cy="457200"/>
          </a:xfrm>
          <a:prstGeom prst="rect">
            <a:avLst/>
          </a:prstGeom>
          <a:noFill/>
        </p:spPr>
        <p:txBody>
          <a:bodyPr wrap="square" anchor="t">
            <a:spAutoFit/>
          </a:bodyPr>
          <a:lstStyle/>
          <a:p>
            <a:pPr algn="l">
              <a:spcAft>
                <a:spcPts val="600"/>
              </a:spcAft>
            </a:pPr>
            <a:r>
              <a:rPr sz="1600" b="0">
                <a:solidFill>
                  <a:srgbClr val="F8A5D0"/>
                </a:solidFill>
                <a:latin typeface="Arial"/>
              </a:rPr>
              <a:t>Trao tại Định Mỹ, An Giang · 06/2026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6949440" y="0"/>
            <a:ext cx="5242255" cy="6858000"/>
          </a:xfrm>
          <a:prstGeom prst="rect">
            <a:avLst/>
          </a:prstGeom>
        </p:spPr>
      </p:pic>
      <p:sp>
        <p:nvSpPr>
          <p:cNvPr id="4" name="Rectangle 3"/>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188720"/>
            <a:ext cx="5852160" cy="2926080"/>
          </a:xfrm>
          <a:prstGeom prst="rect">
            <a:avLst/>
          </a:prstGeom>
          <a:noFill/>
        </p:spPr>
        <p:txBody>
          <a:bodyPr wrap="square" anchor="t">
            <a:spAutoFit/>
          </a:bodyPr>
          <a:lstStyle/>
          <a:p>
            <a:pPr algn="l">
              <a:spcAft>
                <a:spcPts val="600"/>
              </a:spcAft>
            </a:pPr>
            <a:r>
              <a:rPr sz="4800" b="1">
                <a:solidFill>
                  <a:srgbClr val="3A0F2E"/>
                </a:solidFill>
                <a:latin typeface="Arial"/>
              </a:rPr>
              <a:t>Cho đi là cách</a:t>
            </a:r>
          </a:p>
          <a:p>
            <a:pPr algn="l">
              <a:spcAft>
                <a:spcPts val="600"/>
              </a:spcAft>
            </a:pPr>
            <a:r>
              <a:rPr sz="4800" b="1">
                <a:solidFill>
                  <a:srgbClr val="3A0F2E"/>
                </a:solidFill>
                <a:latin typeface="Arial"/>
              </a:rPr>
              <a:t>nhanh nhất</a:t>
            </a:r>
          </a:p>
          <a:p>
            <a:pPr algn="l">
              <a:spcAft>
                <a:spcPts val="600"/>
              </a:spcAft>
            </a:pPr>
            <a:r>
              <a:rPr sz="4800" b="1">
                <a:solidFill>
                  <a:srgbClr val="3A0F2E"/>
                </a:solidFill>
                <a:latin typeface="Arial"/>
              </a:rPr>
              <a:t>để lớn lên.</a:t>
            </a:r>
          </a:p>
        </p:txBody>
      </p:sp>
      <p:sp>
        <p:nvSpPr>
          <p:cNvPr id="6" name="Rectangle 5"/>
          <p:cNvSpPr/>
          <p:nvPr/>
        </p:nvSpPr>
        <p:spPr>
          <a:xfrm>
            <a:off x="822960" y="4206240"/>
            <a:ext cx="1097280" cy="914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4480560"/>
            <a:ext cx="5852160" cy="914400"/>
          </a:xfrm>
          <a:prstGeom prst="rect">
            <a:avLst/>
          </a:prstGeom>
          <a:noFill/>
        </p:spPr>
        <p:txBody>
          <a:bodyPr wrap="square" anchor="t">
            <a:spAutoFit/>
          </a:bodyPr>
          <a:lstStyle/>
          <a:p>
            <a:pPr algn="l">
              <a:spcAft>
                <a:spcPts val="600"/>
              </a:spcAft>
            </a:pPr>
            <a:r>
              <a:rPr sz="2200" b="0">
                <a:solidFill>
                  <a:srgbClr val="6B4A5E"/>
                </a:solidFill>
                <a:latin typeface="Arial"/>
              </a:rPr>
              <a:t>Tuần này, hãy dạy một người thân dùng điện thoại, hoặc tặng một cuốn sách.</a:t>
            </a:r>
          </a:p>
        </p:txBody>
      </p:sp>
      <p:sp>
        <p:nvSpPr>
          <p:cNvPr id="8" name="Rounded Rectangle 7"/>
          <p:cNvSpPr/>
          <p:nvPr/>
        </p:nvSpPr>
        <p:spPr>
          <a:xfrm>
            <a:off x="822960" y="5486400"/>
            <a:ext cx="5852160" cy="73152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5486400"/>
            <a:ext cx="5852160" cy="731520"/>
          </a:xfrm>
          <a:prstGeom prst="rect">
            <a:avLst/>
          </a:prstGeom>
          <a:noFill/>
        </p:spPr>
        <p:txBody>
          <a:bodyPr wrap="square" anchor="ctr">
            <a:spAutoFit/>
          </a:bodyPr>
          <a:lstStyle/>
          <a:p>
            <a:pPr algn="ctr">
              <a:spcAft>
                <a:spcPts val="600"/>
              </a:spcAft>
            </a:pPr>
            <a:r>
              <a:rPr sz="2200" b="1">
                <a:solidFill>
                  <a:srgbClr val="FFFFFF"/>
                </a:solidFill>
                <a:latin typeface="Arial"/>
              </a:rPr>
              <a:t>Xin cảm ơn mọi người!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