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MỞ (đứng thẳng, im 2 giây, nhìn khán giả rồi mới nói):</a:t>
            </a:r>
          </a:p>
          <a:p>
            <a:r>
              <a:t>'Kính chào quý thầy cô và các bạn. Mình là Khoa Nguyễn.'</a:t>
            </a:r>
          </a:p>
          <a:p>
            <a:r>
              <a:t>Móc: 'Hôm nay mình kể về một thứ đã thay đổi mình: làm cộng đồng.'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Kể nhanh, không đọc từng ảnh.</a:t>
            </a:r>
          </a:p>
          <a:p>
            <a:r>
              <a:t>'Mình bắt đầu tình nguyện từ năm 2008. Năm 2015 dạy lớp điện thoại cho người cao tuổi. Năm 2016 các nhóm hợp lại thành một tổ chức. Năm 2020 đi hỗ trợ đồng bào miền Trung. Tháng 6/2026 mình ở An Giang.'</a:t>
            </a:r>
          </a:p>
          <a:p>
            <a:r>
              <a:t>Chuyển ý: 'Nói đến lớp điện thoại, mình có một câu đố.'</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TƯƠNG TÁC (câu đố 1):</a:t>
            </a:r>
          </a:p>
          <a:p>
            <a:r>
              <a:t>- Đợi các lựa chọn hiện hết, rồi hỏi: 'Ai chọn A? B? C?' Cho giơ tay, nhìn khắp các vùng khán phòng.</a:t>
            </a:r>
          </a:p>
          <a:p>
            <a:r>
              <a:t>- Chờ 3 giây rồi BẤM 1 LẦN: đáp án C hiện. 'Hơn 11 năm, thứ Hai đầu tháng, đều đặn. Không ai bắt, người ta tới vì thấy mình có ích.'</a:t>
            </a:r>
          </a:p>
          <a:p>
            <a:r>
              <a:t>- Khen vui một bạn đoán đúng.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Cái cây: ý chính → ý phụ → ví dụ.</a:t>
            </a:r>
          </a:p>
          <a:p>
            <a:r>
              <a:t>1) TRƯỞNG THÀNH: 'Dạy người lớn tuổi, một thao tác phải nói ba lần. Mình học kiên nhẫn, học lắng nghe.' [Thêm 1 kỷ niệm thật của anh.]</a:t>
            </a:r>
          </a:p>
          <a:p>
            <a:r>
              <a:t>2) NĂNG ĐỘNG: 'Một chuyến trao quà không tự có. Phải kêu gọi, chia việc, lo xe, lo quà.' Ví dụ: chương trình 'Cùng tuổi thơ đến trường' lần 2 (08/2026) đang kêu gọi 1.500 tập, 10 học bổng, 150 ba lô.</a:t>
            </a:r>
          </a:p>
          <a:p>
            <a:r>
              <a:t>3) ĐI NHIỀU NƠI: 'Miền Trung 2020, Bình Phước tháng 5/2026, An Giang tháng 6/2026.'</a:t>
            </a:r>
          </a:p>
          <a:p>
            <a:r>
              <a:t>Chuyển: 'Và điều quý nhất là điều thứ tư: giúp được nhiều người.'</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Chậm lại, ngừng sau mỗi con số.</a:t>
            </a:r>
          </a:p>
          <a:p>
            <a:r>
              <a:t>'Con số nhỏ thôi, nhưng mỗi con số là một gia đình: 6 chiếc xe đạp, 50 bộ sách giáo khoa, 2.100 quyển tập ở Định Mỹ, An Giang.'</a:t>
            </a:r>
          </a:p>
          <a:p>
            <a:r>
              <a:t>'Và hơn 11 năm lớp điện thoại cho người cao tuổi: nhắn tin cho con cháu, nhận biết lừa đảo.'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TƯƠNG TÁC (giơ tay):</a:t>
            </a:r>
          </a:p>
          <a:p>
            <a:r>
              <a:t>- Hỏi: 'Tuần qua, ai đã làm một việc tử tế cho một người xa lạ?' Cho giơ tay, mời 1 bạn kể ngắn (10 giây).</a:t>
            </a:r>
          </a:p>
          <a:p>
            <a:r>
              <a:t>- BẤM 1 LẦN để hiện gợi ý 'việc nhỏ cũng được' (nếu ít người giơ tay).</a:t>
            </a:r>
          </a:p>
          <a:p>
            <a:r>
              <a:t>- Nối sang kết: 'Thấy chưa, ai cũng làm được. Và điều mình nhận lại nhiều hơn mình cho.'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KẾT: chậm lại, nhìn khắp khán phòng, tay mở ra.</a:t>
            </a:r>
          </a:p>
          <a:p>
            <a:r>
              <a:t>'Mình đi dạy để giúp người khác, nhưng người lớn lên nhiều nhất lại là mình. Cho đi là cách nhanh nhất để lớn lên.'</a:t>
            </a:r>
          </a:p>
          <a:p>
            <a:r>
              <a:t>Kêu gọi: 'Tuần này, hãy dạy một người thân dùng điện thoại, hoặc tặng một cuốn sách.'</a:t>
            </a:r>
          </a:p>
          <a:p>
            <a:r>
              <a:t>BẤM 1 LẦN: hiện 'Xin cảm ơn mọi người!'. Chúc: 'Chúc quý thầy cô và các bạn một buổi tối nhiều niềm vui.' (cúi chào, giữ 1 giây)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5.jpg"/><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3A0F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Ảnh minh hoạ"/>
          <p:cNvPicPr>
            <a:picLocks noChangeAspect="1"/>
          </p:cNvPicPr>
          <p:nvPr/>
        </p:nvPicPr>
        <p:blipFill>
          <a:blip r:embed="rId2"/>
          <a:stretch>
            <a:fillRect/>
          </a:stretch>
        </p:blipFill>
        <p:spPr>
          <a:xfrm>
            <a:off x="0" y="0"/>
            <a:ext cx="12191695" cy="6858000"/>
          </a:xfrm>
          <a:prstGeom prst="rect">
            <a:avLst/>
          </a:prstGeom>
        </p:spPr>
      </p:pic>
      <p:sp>
        <p:nvSpPr>
          <p:cNvPr id="4" name="Rectangle 3"/>
          <p:cNvSpPr/>
          <p:nvPr/>
        </p:nvSpPr>
        <p:spPr>
          <a:xfrm>
            <a:off x="0" y="5394960"/>
            <a:ext cx="12191695" cy="109728"/>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097280"/>
            <a:ext cx="10515600" cy="548640"/>
          </a:xfrm>
          <a:prstGeom prst="rect">
            <a:avLst/>
          </a:prstGeom>
          <a:noFill/>
        </p:spPr>
        <p:txBody>
          <a:bodyPr wrap="square" anchor="t">
            <a:spAutoFit/>
          </a:bodyPr>
          <a:lstStyle/>
          <a:p>
            <a:pPr algn="l">
              <a:spcAft>
                <a:spcPts val="600"/>
              </a:spcAft>
            </a:pPr>
            <a:r>
              <a:rPr sz="1800" b="1">
                <a:solidFill>
                  <a:srgbClr val="F8A5D0"/>
                </a:solidFill>
                <a:latin typeface="Arial"/>
              </a:rPr>
              <a:t>LỚP YÊU MIC · THI CUỐI KHÓA · 25/10/2026</a:t>
            </a:r>
          </a:p>
        </p:txBody>
      </p:sp>
      <p:sp>
        <p:nvSpPr>
          <p:cNvPr id="6" name="TextBox 5"/>
          <p:cNvSpPr txBox="1"/>
          <p:nvPr/>
        </p:nvSpPr>
        <p:spPr>
          <a:xfrm>
            <a:off x="822960" y="1920240"/>
            <a:ext cx="10789920" cy="1097280"/>
          </a:xfrm>
          <a:prstGeom prst="rect">
            <a:avLst/>
          </a:prstGeom>
          <a:noFill/>
        </p:spPr>
        <p:txBody>
          <a:bodyPr wrap="square" anchor="t">
            <a:spAutoFit/>
          </a:bodyPr>
          <a:lstStyle/>
          <a:p>
            <a:pPr algn="l">
              <a:spcAft>
                <a:spcPts val="600"/>
              </a:spcAft>
            </a:pPr>
            <a:r>
              <a:rPr sz="6000" b="1">
                <a:solidFill>
                  <a:srgbClr val="FFFFFF"/>
                </a:solidFill>
                <a:latin typeface="Arial"/>
              </a:rPr>
              <a:t>LÀM CỘNG ĐỒNG</a:t>
            </a:r>
          </a:p>
        </p:txBody>
      </p:sp>
      <p:sp>
        <p:nvSpPr>
          <p:cNvPr id="7" name="TextBox 6"/>
          <p:cNvSpPr txBox="1"/>
          <p:nvPr/>
        </p:nvSpPr>
        <p:spPr>
          <a:xfrm>
            <a:off x="822960" y="3108960"/>
            <a:ext cx="10789920" cy="1097280"/>
          </a:xfrm>
          <a:prstGeom prst="rect">
            <a:avLst/>
          </a:prstGeom>
          <a:noFill/>
        </p:spPr>
        <p:txBody>
          <a:bodyPr wrap="square" anchor="t">
            <a:spAutoFit/>
          </a:bodyPr>
          <a:lstStyle/>
          <a:p>
            <a:pPr algn="l">
              <a:spcAft>
                <a:spcPts val="600"/>
              </a:spcAft>
            </a:pPr>
            <a:r>
              <a:rPr sz="4400" b="1">
                <a:solidFill>
                  <a:srgbClr val="F8A5D0"/>
                </a:solidFill>
                <a:latin typeface="Arial"/>
              </a:rPr>
              <a:t>Lớn lên bằng cách sẻ chia</a:t>
            </a:r>
          </a:p>
        </p:txBody>
      </p:sp>
      <p:sp>
        <p:nvSpPr>
          <p:cNvPr id="8" name="TextBox 7"/>
          <p:cNvSpPr txBox="1"/>
          <p:nvPr/>
        </p:nvSpPr>
        <p:spPr>
          <a:xfrm>
            <a:off x="822960" y="4480560"/>
            <a:ext cx="10515600" cy="731520"/>
          </a:xfrm>
          <a:prstGeom prst="rect">
            <a:avLst/>
          </a:prstGeom>
          <a:noFill/>
        </p:spPr>
        <p:txBody>
          <a:bodyPr wrap="square" anchor="t">
            <a:spAutoFit/>
          </a:bodyPr>
          <a:lstStyle/>
          <a:p>
            <a:pPr algn="l">
              <a:spcAft>
                <a:spcPts val="600"/>
              </a:spcAft>
            </a:pPr>
            <a:r>
              <a:rPr sz="2600" b="0">
                <a:solidFill>
                  <a:srgbClr val="FFFFFF"/>
                </a:solidFill>
                <a:latin typeface="Arial"/>
              </a:rPr>
              <a:t>Khoa Nguyễn</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20" fill="hold">
                      <p:stCondLst>
                        <p:cond delay="indefinite"/>
                        <p:cond evt="onBegin" delay="0">
                          <p:tn val="2"/>
                        </p:cond>
                      </p:stCondLst>
                      <p:childTnLst>
                        <p:par>
                          <p:cTn id="21" fill="hold">
                            <p:stCondLst>
                              <p:cond delay="0"/>
                            </p:stCondLst>
                            <p:childTnLst>
                              <p:par>
                                <p:cTn id="7" presetID="10" presetClass="entr" presetSubtype="0" fill="hold" grpId="0" nodeType="withEffect">
                                  <p:stCondLst>
                                    <p:cond delay="0"/>
                                  </p:stCondLst>
                                  <p:childTnLst>
                                    <p:set>
                                      <p:cBhvr>
                                        <p:cTn id="5" dur="1" fill="hold">
                                          <p:stCondLst>
                                            <p:cond delay="0"/>
                                          </p:stCondLst>
                                        </p:cTn>
                                        <p:tgtEl>
                                          <p:spTgt spid="5"/>
                                        </p:tgtEl>
                                        <p:attrNameLst>
                                          <p:attrName>style.visibility</p:attrName>
                                        </p:attrNameLst>
                                      </p:cBhvr>
                                      <p:to>
                                        <p:strVal val="visible"/>
                                      </p:to>
                                    </p:set>
                                    <p:animEffect transition="in" filter="fade">
                                      <p:cBhvr>
                                        <p:cTn id="6" dur="600"/>
                                        <p:tgtEl>
                                          <p:spTgt spid="5"/>
                                        </p:tgtEl>
                                      </p:cBhvr>
                                    </p:animEffect>
                                  </p:childTnLst>
                                </p:cTn>
                              </p:par>
                              <p:par>
                                <p:cTn id="10" presetID="22" presetClass="entr" presetSubtype="8" fill="hold" grpId="0" nodeType="withEffect">
                                  <p:stCondLst>
                                    <p:cond delay="300"/>
                                  </p:stCondLst>
                                  <p:childTnLst>
                                    <p:set>
                                      <p:cBhvr>
                                        <p:cTn id="8" dur="1" fill="hold">
                                          <p:stCondLst>
                                            <p:cond delay="0"/>
                                          </p:stCondLst>
                                        </p:cTn>
                                        <p:tgtEl>
                                          <p:spTgt spid="4"/>
                                        </p:tgtEl>
                                        <p:attrNameLst>
                                          <p:attrName>style.visibility</p:attrName>
                                        </p:attrNameLst>
                                      </p:cBhvr>
                                      <p:to>
                                        <p:strVal val="visible"/>
                                      </p:to>
                                    </p:set>
                                    <p:animEffect transition="in" filter="wipe(left)">
                                      <p:cBhvr>
                                        <p:cTn id="9" dur="900"/>
                                        <p:tgtEl>
                                          <p:spTgt spid="4"/>
                                        </p:tgtEl>
                                      </p:cBhvr>
                                    </p:animEffect>
                                  </p:childTnLst>
                                </p:cTn>
                              </p:par>
                              <p:par>
                                <p:cTn id="13" presetID="22" presetClass="entr" presetSubtype="8" fill="hold" grpId="0" nodeType="withEffect">
                                  <p:stCondLst>
                                    <p:cond delay="8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800"/>
                                        <p:tgtEl>
                                          <p:spTgt spid="6"/>
                                        </p:tgtEl>
                                      </p:cBhvr>
                                    </p:animEffect>
                                  </p:childTnLst>
                                </p:cTn>
                              </p:par>
                              <p:par>
                                <p:cTn id="16" presetID="22" presetClass="entr" presetSubtype="8" fill="hold" grpId="0" nodeType="withEffect">
                                  <p:stCondLst>
                                    <p:cond delay="150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800"/>
                                        <p:tgtEl>
                                          <p:spTgt spid="7"/>
                                        </p:tgtEl>
                                      </p:cBhvr>
                                    </p:animEffect>
                                  </p:childTnLst>
                                </p:cTn>
                              </p:par>
                              <p:par>
                                <p:cTn id="19" presetID="10" presetClass="entr" presetSubtype="0" fill="hold" grpId="0" nodeType="withEffect">
                                  <p:stCondLst>
                                    <p:cond delay="23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7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6" grpId="0" animBg="1"/>
      <p:bldP spid="7" grpId="0" animBg="1"/>
      <p:bldP spid="8" grpId="0" animBg="1"/>
    </p:bld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457200"/>
            <a:ext cx="10515600" cy="822960"/>
          </a:xfrm>
          <a:prstGeom prst="rect">
            <a:avLst/>
          </a:prstGeom>
          <a:noFill/>
        </p:spPr>
        <p:txBody>
          <a:bodyPr wrap="square" anchor="t">
            <a:spAutoFit/>
          </a:bodyPr>
          <a:lstStyle/>
          <a:p>
            <a:pPr algn="l">
              <a:spcAft>
                <a:spcPts val="600"/>
              </a:spcAft>
            </a:pPr>
            <a:r>
              <a:rPr sz="4000" b="1">
                <a:solidFill>
                  <a:srgbClr val="3A0F2E"/>
                </a:solidFill>
                <a:latin typeface="Arial"/>
              </a:rPr>
              <a:t>Hành trình sẻ chia</a:t>
            </a:r>
          </a:p>
        </p:txBody>
      </p:sp>
      <p:pic>
        <p:nvPicPr>
          <p:cNvPr id="5" name="Picture 4" descr="Ảnh minh hoạ"/>
          <p:cNvPicPr>
            <a:picLocks noChangeAspect="1"/>
          </p:cNvPicPr>
          <p:nvPr/>
        </p:nvPicPr>
        <p:blipFill>
          <a:blip r:embed="rId2"/>
          <a:stretch>
            <a:fillRect/>
          </a:stretch>
        </p:blipFill>
        <p:spPr>
          <a:xfrm>
            <a:off x="822960" y="1554480"/>
            <a:ext cx="2560320" cy="3017520"/>
          </a:xfrm>
          <a:prstGeom prst="rect">
            <a:avLst/>
          </a:prstGeom>
        </p:spPr>
      </p:pic>
      <p:sp>
        <p:nvSpPr>
          <p:cNvPr id="6" name="Rectangle 5"/>
          <p:cNvSpPr/>
          <p:nvPr/>
        </p:nvSpPr>
        <p:spPr>
          <a:xfrm>
            <a:off x="822960" y="4572000"/>
            <a:ext cx="2560320" cy="146304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60120" y="4663440"/>
            <a:ext cx="2286000" cy="457200"/>
          </a:xfrm>
          <a:prstGeom prst="rect">
            <a:avLst/>
          </a:prstGeom>
          <a:noFill/>
        </p:spPr>
        <p:txBody>
          <a:bodyPr wrap="square" anchor="t">
            <a:spAutoFit/>
          </a:bodyPr>
          <a:lstStyle/>
          <a:p>
            <a:pPr algn="l">
              <a:spcAft>
                <a:spcPts val="600"/>
              </a:spcAft>
            </a:pPr>
            <a:r>
              <a:rPr sz="2200" b="1">
                <a:solidFill>
                  <a:srgbClr val="E91E8C"/>
                </a:solidFill>
                <a:latin typeface="Arial"/>
              </a:rPr>
              <a:t>2016</a:t>
            </a:r>
          </a:p>
        </p:txBody>
      </p:sp>
      <p:sp>
        <p:nvSpPr>
          <p:cNvPr id="8" name="TextBox 7"/>
          <p:cNvSpPr txBox="1"/>
          <p:nvPr/>
        </p:nvSpPr>
        <p:spPr>
          <a:xfrm>
            <a:off x="960120" y="5120640"/>
            <a:ext cx="2286000" cy="914400"/>
          </a:xfrm>
          <a:prstGeom prst="rect">
            <a:avLst/>
          </a:prstGeom>
          <a:noFill/>
        </p:spPr>
        <p:txBody>
          <a:bodyPr wrap="square" anchor="t">
            <a:spAutoFit/>
          </a:bodyPr>
          <a:lstStyle/>
          <a:p>
            <a:pPr algn="l">
              <a:spcAft>
                <a:spcPts val="600"/>
              </a:spcAft>
            </a:pPr>
            <a:r>
              <a:rPr sz="1800" b="1">
                <a:solidFill>
                  <a:srgbClr val="3A0F2E"/>
                </a:solidFill>
                <a:latin typeface="Arial"/>
              </a:rPr>
              <a:t>Vườn sách treo</a:t>
            </a:r>
          </a:p>
        </p:txBody>
      </p:sp>
      <p:pic>
        <p:nvPicPr>
          <p:cNvPr id="9" name="Picture 8" descr="Ảnh minh hoạ"/>
          <p:cNvPicPr>
            <a:picLocks noChangeAspect="1"/>
          </p:cNvPicPr>
          <p:nvPr/>
        </p:nvPicPr>
        <p:blipFill>
          <a:blip r:embed="rId3"/>
          <a:stretch>
            <a:fillRect/>
          </a:stretch>
        </p:blipFill>
        <p:spPr>
          <a:xfrm>
            <a:off x="3566160" y="1554480"/>
            <a:ext cx="2560320" cy="3017520"/>
          </a:xfrm>
          <a:prstGeom prst="rect">
            <a:avLst/>
          </a:prstGeom>
        </p:spPr>
      </p:pic>
      <p:sp>
        <p:nvSpPr>
          <p:cNvPr id="10" name="Rectangle 9"/>
          <p:cNvSpPr/>
          <p:nvPr/>
        </p:nvSpPr>
        <p:spPr>
          <a:xfrm>
            <a:off x="3566160" y="4572000"/>
            <a:ext cx="2560320" cy="146304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03320" y="4663440"/>
            <a:ext cx="2286000" cy="457200"/>
          </a:xfrm>
          <a:prstGeom prst="rect">
            <a:avLst/>
          </a:prstGeom>
          <a:noFill/>
        </p:spPr>
        <p:txBody>
          <a:bodyPr wrap="square" anchor="t">
            <a:spAutoFit/>
          </a:bodyPr>
          <a:lstStyle/>
          <a:p>
            <a:pPr algn="l">
              <a:spcAft>
                <a:spcPts val="600"/>
              </a:spcAft>
            </a:pPr>
            <a:r>
              <a:rPr sz="2200" b="1">
                <a:solidFill>
                  <a:srgbClr val="E91E8C"/>
                </a:solidFill>
                <a:latin typeface="Arial"/>
              </a:rPr>
              <a:t>2015–nay</a:t>
            </a:r>
          </a:p>
        </p:txBody>
      </p:sp>
      <p:sp>
        <p:nvSpPr>
          <p:cNvPr id="12" name="TextBox 11"/>
          <p:cNvSpPr txBox="1"/>
          <p:nvPr/>
        </p:nvSpPr>
        <p:spPr>
          <a:xfrm>
            <a:off x="3703320" y="5120640"/>
            <a:ext cx="2286000" cy="914400"/>
          </a:xfrm>
          <a:prstGeom prst="rect">
            <a:avLst/>
          </a:prstGeom>
          <a:noFill/>
        </p:spPr>
        <p:txBody>
          <a:bodyPr wrap="square" anchor="t">
            <a:spAutoFit/>
          </a:bodyPr>
          <a:lstStyle/>
          <a:p>
            <a:pPr algn="l">
              <a:spcAft>
                <a:spcPts val="600"/>
              </a:spcAft>
            </a:pPr>
            <a:r>
              <a:rPr sz="1800" b="1">
                <a:solidFill>
                  <a:srgbClr val="3A0F2E"/>
                </a:solidFill>
                <a:latin typeface="Arial"/>
              </a:rPr>
              <a:t>Lớp điện thoại</a:t>
            </a:r>
          </a:p>
          <a:p>
            <a:pPr algn="l">
              <a:spcAft>
                <a:spcPts val="600"/>
              </a:spcAft>
            </a:pPr>
            <a:r>
              <a:rPr sz="1800" b="1">
                <a:solidFill>
                  <a:srgbClr val="3A0F2E"/>
                </a:solidFill>
                <a:latin typeface="Arial"/>
              </a:rPr>
              <a:t>người cao tuổi</a:t>
            </a:r>
          </a:p>
        </p:txBody>
      </p:sp>
      <p:pic>
        <p:nvPicPr>
          <p:cNvPr id="13" name="Picture 12" descr="Ảnh minh hoạ"/>
          <p:cNvPicPr>
            <a:picLocks noChangeAspect="1"/>
          </p:cNvPicPr>
          <p:nvPr/>
        </p:nvPicPr>
        <p:blipFill>
          <a:blip r:embed="rId4"/>
          <a:stretch>
            <a:fillRect/>
          </a:stretch>
        </p:blipFill>
        <p:spPr>
          <a:xfrm>
            <a:off x="6309360" y="1554480"/>
            <a:ext cx="2560320" cy="3017520"/>
          </a:xfrm>
          <a:prstGeom prst="rect">
            <a:avLst/>
          </a:prstGeom>
        </p:spPr>
      </p:pic>
      <p:sp>
        <p:nvSpPr>
          <p:cNvPr id="14" name="Rectangle 13"/>
          <p:cNvSpPr/>
          <p:nvPr/>
        </p:nvSpPr>
        <p:spPr>
          <a:xfrm>
            <a:off x="6309360" y="4572000"/>
            <a:ext cx="2560320" cy="146304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46520" y="4663440"/>
            <a:ext cx="2286000" cy="457200"/>
          </a:xfrm>
          <a:prstGeom prst="rect">
            <a:avLst/>
          </a:prstGeom>
          <a:noFill/>
        </p:spPr>
        <p:txBody>
          <a:bodyPr wrap="square" anchor="t">
            <a:spAutoFit/>
          </a:bodyPr>
          <a:lstStyle/>
          <a:p>
            <a:pPr algn="l">
              <a:spcAft>
                <a:spcPts val="600"/>
              </a:spcAft>
            </a:pPr>
            <a:r>
              <a:rPr sz="2200" b="1">
                <a:solidFill>
                  <a:srgbClr val="E91E8C"/>
                </a:solidFill>
                <a:latin typeface="Arial"/>
              </a:rPr>
              <a:t>2020</a:t>
            </a:r>
          </a:p>
        </p:txBody>
      </p:sp>
      <p:sp>
        <p:nvSpPr>
          <p:cNvPr id="16" name="TextBox 15"/>
          <p:cNvSpPr txBox="1"/>
          <p:nvPr/>
        </p:nvSpPr>
        <p:spPr>
          <a:xfrm>
            <a:off x="6446520" y="5120640"/>
            <a:ext cx="2286000" cy="914400"/>
          </a:xfrm>
          <a:prstGeom prst="rect">
            <a:avLst/>
          </a:prstGeom>
          <a:noFill/>
        </p:spPr>
        <p:txBody>
          <a:bodyPr wrap="square" anchor="t">
            <a:spAutoFit/>
          </a:bodyPr>
          <a:lstStyle/>
          <a:p>
            <a:pPr algn="l">
              <a:spcAft>
                <a:spcPts val="600"/>
              </a:spcAft>
            </a:pPr>
            <a:r>
              <a:rPr sz="1800" b="1">
                <a:solidFill>
                  <a:srgbClr val="3A0F2E"/>
                </a:solidFill>
                <a:latin typeface="Arial"/>
              </a:rPr>
              <a:t>Hỗ trợ miền Trung</a:t>
            </a:r>
          </a:p>
        </p:txBody>
      </p:sp>
      <p:pic>
        <p:nvPicPr>
          <p:cNvPr id="17" name="Picture 16" descr="Ảnh minh hoạ"/>
          <p:cNvPicPr>
            <a:picLocks noChangeAspect="1"/>
          </p:cNvPicPr>
          <p:nvPr/>
        </p:nvPicPr>
        <p:blipFill>
          <a:blip r:embed="rId5"/>
          <a:stretch>
            <a:fillRect/>
          </a:stretch>
        </p:blipFill>
        <p:spPr>
          <a:xfrm>
            <a:off x="9052560" y="1554480"/>
            <a:ext cx="2560320" cy="3017520"/>
          </a:xfrm>
          <a:prstGeom prst="rect">
            <a:avLst/>
          </a:prstGeom>
        </p:spPr>
      </p:pic>
      <p:sp>
        <p:nvSpPr>
          <p:cNvPr id="18" name="Rectangle 17"/>
          <p:cNvSpPr/>
          <p:nvPr/>
        </p:nvSpPr>
        <p:spPr>
          <a:xfrm>
            <a:off x="9052560" y="4572000"/>
            <a:ext cx="2560320" cy="146304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89720" y="4663440"/>
            <a:ext cx="2286000" cy="457200"/>
          </a:xfrm>
          <a:prstGeom prst="rect">
            <a:avLst/>
          </a:prstGeom>
          <a:noFill/>
        </p:spPr>
        <p:txBody>
          <a:bodyPr wrap="square" anchor="t">
            <a:spAutoFit/>
          </a:bodyPr>
          <a:lstStyle/>
          <a:p>
            <a:pPr algn="l">
              <a:spcAft>
                <a:spcPts val="600"/>
              </a:spcAft>
            </a:pPr>
            <a:r>
              <a:rPr sz="2200" b="1">
                <a:solidFill>
                  <a:srgbClr val="E91E8C"/>
                </a:solidFill>
                <a:latin typeface="Arial"/>
              </a:rPr>
              <a:t>2026</a:t>
            </a:r>
          </a:p>
        </p:txBody>
      </p:sp>
      <p:sp>
        <p:nvSpPr>
          <p:cNvPr id="20" name="TextBox 19"/>
          <p:cNvSpPr txBox="1"/>
          <p:nvPr/>
        </p:nvSpPr>
        <p:spPr>
          <a:xfrm>
            <a:off x="9189720" y="5120640"/>
            <a:ext cx="2286000" cy="914400"/>
          </a:xfrm>
          <a:prstGeom prst="rect">
            <a:avLst/>
          </a:prstGeom>
          <a:noFill/>
        </p:spPr>
        <p:txBody>
          <a:bodyPr wrap="square" anchor="t">
            <a:spAutoFit/>
          </a:bodyPr>
          <a:lstStyle/>
          <a:p>
            <a:pPr algn="l">
              <a:spcAft>
                <a:spcPts val="600"/>
              </a:spcAft>
            </a:pPr>
            <a:r>
              <a:rPr sz="1800" b="1">
                <a:solidFill>
                  <a:srgbClr val="3A0F2E"/>
                </a:solidFill>
                <a:latin typeface="Arial"/>
              </a:rPr>
              <a:t>An Giang</a:t>
            </a: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64" fill="hold">
                      <p:stCondLst>
                        <p:cond delay="indefinite"/>
                        <p:cond evt="onBegin" delay="0">
                          <p:tn val="2"/>
                        </p:cond>
                      </p:stCondLst>
                      <p:childTnLst>
                        <p:par>
                          <p:cTn id="65" fill="hold">
                            <p:stCondLst>
                              <p:cond delay="0"/>
                            </p:stCondLst>
                            <p:childTnLst>
                              <p:par>
                                <p:cTn id="7" presetID="22" presetClass="entr" presetSubtype="8" fill="hold" grpId="0" nodeType="withEffect">
                                  <p:stCondLst>
                                    <p:cond delay="0"/>
                                  </p:stCondLst>
                                  <p:childTnLst>
                                    <p:set>
                                      <p:cBhvr>
                                        <p:cTn id="5" dur="1" fill="hold">
                                          <p:stCondLst>
                                            <p:cond delay="0"/>
                                          </p:stCondLst>
                                        </p:cTn>
                                        <p:tgtEl>
                                          <p:spTgt spid="4"/>
                                        </p:tgtEl>
                                        <p:attrNameLst>
                                          <p:attrName>style.visibility</p:attrName>
                                        </p:attrNameLst>
                                      </p:cBhvr>
                                      <p:to>
                                        <p:strVal val="visible"/>
                                      </p:to>
                                    </p:set>
                                    <p:animEffect transition="in" filter="wipe(left)">
                                      <p:cBhvr>
                                        <p:cTn id="6" dur="600"/>
                                        <p:tgtEl>
                                          <p:spTgt spid="4"/>
                                        </p:tgtEl>
                                      </p:cBhvr>
                                    </p:animEffect>
                                  </p:childTnLst>
                                </p:cTn>
                              </p:par>
                              <p:par>
                                <p:cTn id="12" presetID="2" presetClass="entr" presetSubtype="4" fill="hold" grpId="0" nodeType="withEffect">
                                  <p:stCondLst>
                                    <p:cond delay="50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700" fill="hold"/>
                                        <p:tgtEl>
                                          <p:spTgt spid="5"/>
                                        </p:tgtEl>
                                        <p:attrNameLst>
                                          <p:attrName>ppt_x</p:attrName>
                                        </p:attrNameLst>
                                      </p:cBhvr>
                                      <p:tavLst>
                                        <p:tav tm="0">
                                          <p:val>
                                            <p:strVal val="#ppt_x"/>
                                          </p:val>
                                        </p:tav>
                                        <p:tav tm="100000">
                                          <p:val>
                                            <p:strVal val="#ppt_x"/>
                                          </p:val>
                                        </p:tav>
                                      </p:tavLst>
                                    </p:anim>
                                    <p:anim calcmode="lin" valueType="num">
                                      <p:cBhvr additive="base">
                                        <p:cTn id="10" dur="700" fill="hold"/>
                                        <p:tgtEl>
                                          <p:spTgt spid="5"/>
                                        </p:tgtEl>
                                        <p:attrNameLst>
                                          <p:attrName>ppt_y</p:attrName>
                                        </p:attrNameLst>
                                      </p:cBhvr>
                                      <p:tavLst>
                                        <p:tav tm="0">
                                          <p:val>
                                            <p:strVal val="1+#ppt_h/2"/>
                                          </p:val>
                                        </p:tav>
                                        <p:tav tm="100000">
                                          <p:val>
                                            <p:strVal val="#ppt_y"/>
                                          </p:val>
                                        </p:tav>
                                      </p:tavLst>
                                    </p:anim>
                                    <p:animEffect transition="in" filter="fade">
                                      <p:cBhvr>
                                        <p:cTn id="11" dur="700"/>
                                        <p:tgtEl>
                                          <p:spTgt spid="5"/>
                                        </p:tgtEl>
                                      </p:cBhvr>
                                    </p:animEffect>
                                  </p:childTnLst>
                                </p:cTn>
                              </p:par>
                              <p:par>
                                <p:cTn id="15" presetID="10" presetClass="entr" presetSubtype="0" fill="hold" grpId="0" nodeType="withEffect">
                                  <p:stCondLst>
                                    <p:cond delay="7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8" presetID="10" presetClass="entr" presetSubtype="0" fill="hold" grpId="0" nodeType="withEffect">
                                  <p:stCondLst>
                                    <p:cond delay="8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21" presetID="10" presetClass="entr" presetSubtype="0" fill="hold" grpId="0" nodeType="withEffect">
                                  <p:stCondLst>
                                    <p:cond delay="9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6" presetID="2" presetClass="entr" presetSubtype="4" fill="hold" grpId="0" nodeType="withEffect">
                                  <p:stCondLst>
                                    <p:cond delay="11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700" fill="hold"/>
                                        <p:tgtEl>
                                          <p:spTgt spid="9"/>
                                        </p:tgtEl>
                                        <p:attrNameLst>
                                          <p:attrName>ppt_x</p:attrName>
                                        </p:attrNameLst>
                                      </p:cBhvr>
                                      <p:tavLst>
                                        <p:tav tm="0">
                                          <p:val>
                                            <p:strVal val="#ppt_x"/>
                                          </p:val>
                                        </p:tav>
                                        <p:tav tm="100000">
                                          <p:val>
                                            <p:strVal val="#ppt_x"/>
                                          </p:val>
                                        </p:tav>
                                      </p:tavLst>
                                    </p:anim>
                                    <p:anim calcmode="lin" valueType="num">
                                      <p:cBhvr additive="base">
                                        <p:cTn id="24" dur="700" fill="hold"/>
                                        <p:tgtEl>
                                          <p:spTgt spid="9"/>
                                        </p:tgtEl>
                                        <p:attrNameLst>
                                          <p:attrName>ppt_y</p:attrName>
                                        </p:attrNameLst>
                                      </p:cBhvr>
                                      <p:tavLst>
                                        <p:tav tm="0">
                                          <p:val>
                                            <p:strVal val="1+#ppt_h/2"/>
                                          </p:val>
                                        </p:tav>
                                        <p:tav tm="100000">
                                          <p:val>
                                            <p:strVal val="#ppt_y"/>
                                          </p:val>
                                        </p:tav>
                                      </p:tavLst>
                                    </p:anim>
                                    <p:animEffect transition="in" filter="fade">
                                      <p:cBhvr>
                                        <p:cTn id="25" dur="700"/>
                                        <p:tgtEl>
                                          <p:spTgt spid="9"/>
                                        </p:tgtEl>
                                      </p:cBhvr>
                                    </p:animEffect>
                                  </p:childTnLst>
                                </p:cTn>
                              </p:par>
                              <p:par>
                                <p:cTn id="29" presetID="10" presetClass="entr" presetSubtype="0" fill="hold" grpId="0" nodeType="withEffect">
                                  <p:stCondLst>
                                    <p:cond delay="130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32" presetID="10" presetClass="entr" presetSubtype="0" fill="hold" grpId="0" nodeType="withEffect">
                                  <p:stCondLst>
                                    <p:cond delay="14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5" presetID="10" presetClass="entr" presetSubtype="0" fill="hold" grpId="0" nodeType="withEffect">
                                  <p:stCondLst>
                                    <p:cond delay="15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40" presetID="2" presetClass="entr" presetSubtype="4" fill="hold" grpId="0" nodeType="withEffect">
                                  <p:stCondLst>
                                    <p:cond delay="170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700" fill="hold"/>
                                        <p:tgtEl>
                                          <p:spTgt spid="13"/>
                                        </p:tgtEl>
                                        <p:attrNameLst>
                                          <p:attrName>ppt_x</p:attrName>
                                        </p:attrNameLst>
                                      </p:cBhvr>
                                      <p:tavLst>
                                        <p:tav tm="0">
                                          <p:val>
                                            <p:strVal val="#ppt_x"/>
                                          </p:val>
                                        </p:tav>
                                        <p:tav tm="100000">
                                          <p:val>
                                            <p:strVal val="#ppt_x"/>
                                          </p:val>
                                        </p:tav>
                                      </p:tavLst>
                                    </p:anim>
                                    <p:anim calcmode="lin" valueType="num">
                                      <p:cBhvr additive="base">
                                        <p:cTn id="38" dur="700" fill="hold"/>
                                        <p:tgtEl>
                                          <p:spTgt spid="13"/>
                                        </p:tgtEl>
                                        <p:attrNameLst>
                                          <p:attrName>ppt_y</p:attrName>
                                        </p:attrNameLst>
                                      </p:cBhvr>
                                      <p:tavLst>
                                        <p:tav tm="0">
                                          <p:val>
                                            <p:strVal val="1+#ppt_h/2"/>
                                          </p:val>
                                        </p:tav>
                                        <p:tav tm="100000">
                                          <p:val>
                                            <p:strVal val="#ppt_y"/>
                                          </p:val>
                                        </p:tav>
                                      </p:tavLst>
                                    </p:anim>
                                    <p:animEffect transition="in" filter="fade">
                                      <p:cBhvr>
                                        <p:cTn id="39" dur="700"/>
                                        <p:tgtEl>
                                          <p:spTgt spid="13"/>
                                        </p:tgtEl>
                                      </p:cBhvr>
                                    </p:animEffect>
                                  </p:childTnLst>
                                </p:cTn>
                              </p:par>
                              <p:par>
                                <p:cTn id="43" presetID="10" presetClass="entr" presetSubtype="0" fill="hold" grpId="0" nodeType="withEffect">
                                  <p:stCondLst>
                                    <p:cond delay="19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6" presetID="10" presetClass="entr" presetSubtype="0" fill="hold" grpId="0" nodeType="withEffect">
                                  <p:stCondLst>
                                    <p:cond delay="200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9" presetID="10" presetClass="entr" presetSubtype="0" fill="hold" grpId="0" nodeType="withEffect">
                                  <p:stCondLst>
                                    <p:cond delay="210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54" presetID="2" presetClass="entr" presetSubtype="4" fill="hold" grpId="0" nodeType="withEffect">
                                  <p:stCondLst>
                                    <p:cond delay="230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700" fill="hold"/>
                                        <p:tgtEl>
                                          <p:spTgt spid="17"/>
                                        </p:tgtEl>
                                        <p:attrNameLst>
                                          <p:attrName>ppt_x</p:attrName>
                                        </p:attrNameLst>
                                      </p:cBhvr>
                                      <p:tavLst>
                                        <p:tav tm="0">
                                          <p:val>
                                            <p:strVal val="#ppt_x"/>
                                          </p:val>
                                        </p:tav>
                                        <p:tav tm="100000">
                                          <p:val>
                                            <p:strVal val="#ppt_x"/>
                                          </p:val>
                                        </p:tav>
                                      </p:tavLst>
                                    </p:anim>
                                    <p:anim calcmode="lin" valueType="num">
                                      <p:cBhvr additive="base">
                                        <p:cTn id="52" dur="700" fill="hold"/>
                                        <p:tgtEl>
                                          <p:spTgt spid="17"/>
                                        </p:tgtEl>
                                        <p:attrNameLst>
                                          <p:attrName>ppt_y</p:attrName>
                                        </p:attrNameLst>
                                      </p:cBhvr>
                                      <p:tavLst>
                                        <p:tav tm="0">
                                          <p:val>
                                            <p:strVal val="1+#ppt_h/2"/>
                                          </p:val>
                                        </p:tav>
                                        <p:tav tm="100000">
                                          <p:val>
                                            <p:strVal val="#ppt_y"/>
                                          </p:val>
                                        </p:tav>
                                      </p:tavLst>
                                    </p:anim>
                                    <p:animEffect transition="in" filter="fade">
                                      <p:cBhvr>
                                        <p:cTn id="53" dur="700"/>
                                        <p:tgtEl>
                                          <p:spTgt spid="17"/>
                                        </p:tgtEl>
                                      </p:cBhvr>
                                    </p:animEffect>
                                  </p:childTnLst>
                                </p:cTn>
                              </p:par>
                              <p:par>
                                <p:cTn id="57" presetID="10" presetClass="entr" presetSubtype="0" fill="hold" grpId="0" nodeType="withEffect">
                                  <p:stCondLst>
                                    <p:cond delay="250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par>
                                <p:cTn id="60" presetID="10" presetClass="entr" presetSubtype="0" fill="hold" grpId="0" nodeType="withEffect">
                                  <p:stCondLst>
                                    <p:cond delay="260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par>
                                <p:cTn id="63" presetID="10" presetClass="entr" presetSubtype="0" fill="hold" grpId="0" nodeType="withEffect">
                                  <p:stCondLst>
                                    <p:cond delay="270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8" grpId="0" animBg="1"/>
      <p:bldP spid="19" grpId="0" animBg="1"/>
      <p:bldP spid="20" grpId="0" animBg="1"/>
    </p:bld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Ảnh minh hoạ"/>
          <p:cNvPicPr>
            <a:picLocks noChangeAspect="1"/>
          </p:cNvPicPr>
          <p:nvPr/>
        </p:nvPicPr>
        <p:blipFill>
          <a:blip r:embed="rId2"/>
          <a:stretch>
            <a:fillRect/>
          </a:stretch>
        </p:blipFill>
        <p:spPr>
          <a:xfrm>
            <a:off x="7680960" y="0"/>
            <a:ext cx="4510735" cy="6858000"/>
          </a:xfrm>
          <a:prstGeom prst="rect">
            <a:avLst/>
          </a:prstGeom>
        </p:spPr>
      </p:pic>
      <p:sp>
        <p:nvSpPr>
          <p:cNvPr id="5" name="Rounded Rectangle 4"/>
          <p:cNvSpPr/>
          <p:nvPr/>
        </p:nvSpPr>
        <p:spPr>
          <a:xfrm>
            <a:off x="822960" y="502920"/>
            <a:ext cx="2651760" cy="54864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60" y="502920"/>
            <a:ext cx="2651760" cy="548640"/>
          </a:xfrm>
          <a:prstGeom prst="rect">
            <a:avLst/>
          </a:prstGeom>
          <a:noFill/>
        </p:spPr>
        <p:txBody>
          <a:bodyPr wrap="square" anchor="ctr">
            <a:spAutoFit/>
          </a:bodyPr>
          <a:lstStyle/>
          <a:p>
            <a:pPr algn="ctr">
              <a:spcAft>
                <a:spcPts val="600"/>
              </a:spcAft>
            </a:pPr>
            <a:r>
              <a:rPr sz="2000" b="1">
                <a:solidFill>
                  <a:srgbClr val="FFFFFF"/>
                </a:solidFill>
                <a:latin typeface="Arial"/>
              </a:rPr>
              <a:t>ĐỐ CẢ LỚP</a:t>
            </a:r>
          </a:p>
        </p:txBody>
      </p:sp>
      <p:sp>
        <p:nvSpPr>
          <p:cNvPr id="7" name="TextBox 6"/>
          <p:cNvSpPr txBox="1"/>
          <p:nvPr/>
        </p:nvSpPr>
        <p:spPr>
          <a:xfrm>
            <a:off x="822960" y="1280160"/>
            <a:ext cx="6583680" cy="2011680"/>
          </a:xfrm>
          <a:prstGeom prst="rect">
            <a:avLst/>
          </a:prstGeom>
          <a:noFill/>
        </p:spPr>
        <p:txBody>
          <a:bodyPr wrap="square" anchor="t">
            <a:spAutoFit/>
          </a:bodyPr>
          <a:lstStyle/>
          <a:p>
            <a:pPr algn="l">
              <a:spcAft>
                <a:spcPts val="600"/>
              </a:spcAft>
            </a:pPr>
            <a:r>
              <a:rPr sz="3800" b="1">
                <a:solidFill>
                  <a:srgbClr val="3A0F2E"/>
                </a:solidFill>
                <a:latin typeface="Arial"/>
              </a:rPr>
              <a:t>Lớp điện thoại cho</a:t>
            </a:r>
          </a:p>
          <a:p>
            <a:pPr algn="l">
              <a:spcAft>
                <a:spcPts val="600"/>
              </a:spcAft>
            </a:pPr>
            <a:r>
              <a:rPr sz="3800" b="1">
                <a:solidFill>
                  <a:srgbClr val="3A0F2E"/>
                </a:solidFill>
                <a:latin typeface="Arial"/>
              </a:rPr>
              <a:t>người cao tuổi đã</a:t>
            </a:r>
          </a:p>
          <a:p>
            <a:pPr algn="l">
              <a:spcAft>
                <a:spcPts val="600"/>
              </a:spcAft>
            </a:pPr>
            <a:r>
              <a:rPr sz="3800" b="1">
                <a:solidFill>
                  <a:srgbClr val="3A0F2E"/>
                </a:solidFill>
                <a:latin typeface="Arial"/>
              </a:rPr>
              <a:t>chạy được bao lâu?</a:t>
            </a:r>
          </a:p>
        </p:txBody>
      </p:sp>
      <p:sp>
        <p:nvSpPr>
          <p:cNvPr id="8" name="Rounded Rectangle 7"/>
          <p:cNvSpPr/>
          <p:nvPr/>
        </p:nvSpPr>
        <p:spPr>
          <a:xfrm>
            <a:off x="822960" y="3520440"/>
            <a:ext cx="6400800" cy="73152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3520440"/>
            <a:ext cx="5943600" cy="731520"/>
          </a:xfrm>
          <a:prstGeom prst="rect">
            <a:avLst/>
          </a:prstGeom>
          <a:noFill/>
        </p:spPr>
        <p:txBody>
          <a:bodyPr wrap="square" anchor="ctr">
            <a:spAutoFit/>
          </a:bodyPr>
          <a:lstStyle/>
          <a:p>
            <a:pPr algn="l">
              <a:spcAft>
                <a:spcPts val="600"/>
              </a:spcAft>
            </a:pPr>
            <a:r>
              <a:rPr sz="2800" b="1">
                <a:solidFill>
                  <a:srgbClr val="3A0F2E"/>
                </a:solidFill>
                <a:latin typeface="Arial"/>
              </a:rPr>
              <a:t>A.  3 năm</a:t>
            </a:r>
          </a:p>
        </p:txBody>
      </p:sp>
      <p:sp>
        <p:nvSpPr>
          <p:cNvPr id="10" name="Rounded Rectangle 9"/>
          <p:cNvSpPr/>
          <p:nvPr/>
        </p:nvSpPr>
        <p:spPr>
          <a:xfrm>
            <a:off x="822960" y="4434840"/>
            <a:ext cx="6400800" cy="73152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4434840"/>
            <a:ext cx="5943600" cy="731520"/>
          </a:xfrm>
          <a:prstGeom prst="rect">
            <a:avLst/>
          </a:prstGeom>
          <a:noFill/>
        </p:spPr>
        <p:txBody>
          <a:bodyPr wrap="square" anchor="ctr">
            <a:spAutoFit/>
          </a:bodyPr>
          <a:lstStyle/>
          <a:p>
            <a:pPr algn="l">
              <a:spcAft>
                <a:spcPts val="600"/>
              </a:spcAft>
            </a:pPr>
            <a:r>
              <a:rPr sz="2800" b="1">
                <a:solidFill>
                  <a:srgbClr val="3A0F2E"/>
                </a:solidFill>
                <a:latin typeface="Arial"/>
              </a:rPr>
              <a:t>B.  7 năm</a:t>
            </a:r>
          </a:p>
        </p:txBody>
      </p:sp>
      <p:sp>
        <p:nvSpPr>
          <p:cNvPr id="12" name="Rounded Rectangle 11"/>
          <p:cNvSpPr/>
          <p:nvPr/>
        </p:nvSpPr>
        <p:spPr>
          <a:xfrm>
            <a:off x="822960" y="5349240"/>
            <a:ext cx="6400800" cy="73152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51560" y="5349240"/>
            <a:ext cx="5943600" cy="731520"/>
          </a:xfrm>
          <a:prstGeom prst="rect">
            <a:avLst/>
          </a:prstGeom>
          <a:noFill/>
        </p:spPr>
        <p:txBody>
          <a:bodyPr wrap="square" anchor="ctr">
            <a:spAutoFit/>
          </a:bodyPr>
          <a:lstStyle/>
          <a:p>
            <a:pPr algn="l">
              <a:spcAft>
                <a:spcPts val="600"/>
              </a:spcAft>
            </a:pPr>
            <a:r>
              <a:rPr sz="2800" b="1">
                <a:solidFill>
                  <a:srgbClr val="3A0F2E"/>
                </a:solidFill>
                <a:latin typeface="Arial"/>
              </a:rPr>
              <a:t>C.  Hơn 11 năm</a:t>
            </a:r>
          </a:p>
        </p:txBody>
      </p:sp>
      <p:sp>
        <p:nvSpPr>
          <p:cNvPr id="14" name="Rounded Rectangle 13"/>
          <p:cNvSpPr/>
          <p:nvPr/>
        </p:nvSpPr>
        <p:spPr>
          <a:xfrm>
            <a:off x="822960" y="5349240"/>
            <a:ext cx="6400800" cy="73152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51560" y="5349240"/>
            <a:ext cx="5943600" cy="731520"/>
          </a:xfrm>
          <a:prstGeom prst="rect">
            <a:avLst/>
          </a:prstGeom>
          <a:noFill/>
        </p:spPr>
        <p:txBody>
          <a:bodyPr wrap="square" anchor="ctr">
            <a:spAutoFit/>
          </a:bodyPr>
          <a:lstStyle/>
          <a:p>
            <a:pPr algn="l">
              <a:spcAft>
                <a:spcPts val="600"/>
              </a:spcAft>
            </a:pPr>
            <a:r>
              <a:rPr sz="2800" b="1">
                <a:solidFill>
                  <a:srgbClr val="FFFFFF"/>
                </a:solidFill>
                <a:latin typeface="Arial"/>
              </a:rPr>
              <a:t>C.  Hơn 11 năm  ✓  Đúng rồi!</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4" fill="hold">
                      <p:stCondLst>
                        <p:cond delay="indefinite"/>
                        <p:cond evt="onBegin" delay="0">
                          <p:tn val="2"/>
                        </p:cond>
                      </p:stCondLst>
                      <p:childTnLst>
                        <p:par>
                          <p:cTn id="35" fill="hold">
                            <p:stCondLst>
                              <p:cond delay="0"/>
                            </p:stCondLst>
                            <p:childTnLst>
                              <p:par>
                                <p:cTn id="9" presetID="53" presetClass="entr" presetSubtype="16" fill="hold" grpId="0" nodeType="withEffect">
                                  <p:stCondLst>
                                    <p:cond delay="0"/>
                                  </p:stCondLst>
                                  <p:childTnLst>
                                    <p:set>
                                      <p:cBhvr>
                                        <p:cTn id="5" dur="1" fill="hold">
                                          <p:stCondLst>
                                            <p:cond delay="0"/>
                                          </p:stCondLst>
                                        </p:cTn>
                                        <p:tgtEl>
                                          <p:spTgt spid="5"/>
                                        </p:tgtEl>
                                        <p:attrNameLst>
                                          <p:attrName>style.visibility</p:attrName>
                                        </p:attrNameLst>
                                      </p:cBhvr>
                                      <p:to>
                                        <p:strVal val="visible"/>
                                      </p:to>
                                    </p:set>
                                    <p:anim calcmode="lin" valueType="num">
                                      <p:cBhvr>
                                        <p:cTn id="6" dur="400" fill="hold"/>
                                        <p:tgtEl>
                                          <p:spTgt spid="5"/>
                                        </p:tgtEl>
                                        <p:attrNameLst>
                                          <p:attrName>ppt_w</p:attrName>
                                        </p:attrNameLst>
                                      </p:cBhvr>
                                      <p:tavLst>
                                        <p:tav tm="0">
                                          <p:val>
                                            <p:fltVal val="0"/>
                                          </p:val>
                                        </p:tav>
                                        <p:tav tm="100000">
                                          <p:val>
                                            <p:strVal val="#ppt_w"/>
                                          </p:val>
                                        </p:tav>
                                      </p:tavLst>
                                    </p:anim>
                                    <p:anim calcmode="lin" valueType="num">
                                      <p:cBhvr>
                                        <p:cTn id="7" dur="400" fill="hold"/>
                                        <p:tgtEl>
                                          <p:spTgt spid="5"/>
                                        </p:tgtEl>
                                        <p:attrNameLst>
                                          <p:attrName>ppt_h</p:attrName>
                                        </p:attrNameLst>
                                      </p:cBhvr>
                                      <p:tavLst>
                                        <p:tav tm="0">
                                          <p:val>
                                            <p:fltVal val="0"/>
                                          </p:val>
                                        </p:tav>
                                        <p:tav tm="100000">
                                          <p:val>
                                            <p:strVal val="#ppt_h"/>
                                          </p:val>
                                        </p:tav>
                                      </p:tavLst>
                                    </p:anim>
                                    <p:animEffect transition="in" filter="fade">
                                      <p:cBhvr>
                                        <p:cTn id="8" dur="400"/>
                                        <p:tgtEl>
                                          <p:spTgt spid="5"/>
                                        </p:tgtEl>
                                      </p:cBhvr>
                                    </p:animEffect>
                                  </p:childTnLst>
                                </p:cTn>
                              </p:par>
                              <p:par>
                                <p:cTn id="12" presetID="10" presetClass="entr" presetSubtype="0" fill="hold" grpId="0" nodeType="withEffect">
                                  <p:stCondLst>
                                    <p:cond delay="1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par>
                                <p:cTn id="15" presetID="22" presetClass="entr" presetSubtype="8" fill="hold" grpId="0" nodeType="withEffect">
                                  <p:stCondLst>
                                    <p:cond delay="40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800"/>
                                        <p:tgtEl>
                                          <p:spTgt spid="7"/>
                                        </p:tgtEl>
                                      </p:cBhvr>
                                    </p:animEffect>
                                  </p:childTnLst>
                                </p:cTn>
                              </p:par>
                              <p:par>
                                <p:cTn id="18" presetID="22" presetClass="entr" presetSubtype="8" fill="hold" grpId="0" nodeType="withEffect">
                                  <p:stCondLst>
                                    <p:cond delay="120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21" presetID="10" presetClass="entr" presetSubtype="0" fill="hold" grpId="0" nodeType="withEffect">
                                  <p:stCondLst>
                                    <p:cond delay="13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400"/>
                                        <p:tgtEl>
                                          <p:spTgt spid="9"/>
                                        </p:tgtEl>
                                      </p:cBhvr>
                                    </p:animEffect>
                                  </p:childTnLst>
                                </p:cTn>
                              </p:par>
                              <p:par>
                                <p:cTn id="24" presetID="22" presetClass="entr" presetSubtype="8" fill="hold" grpId="0" nodeType="withEffect">
                                  <p:stCondLst>
                                    <p:cond delay="170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par>
                                <p:cTn id="27" presetID="10" presetClass="entr" presetSubtype="0" fill="hold" grpId="0" nodeType="withEffect">
                                  <p:stCondLst>
                                    <p:cond delay="18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400"/>
                                        <p:tgtEl>
                                          <p:spTgt spid="11"/>
                                        </p:tgtEl>
                                      </p:cBhvr>
                                    </p:animEffect>
                                  </p:childTnLst>
                                </p:cTn>
                              </p:par>
                              <p:par>
                                <p:cTn id="30" presetID="22" presetClass="entr" presetSubtype="8" fill="hold" grpId="0" nodeType="withEffect">
                                  <p:stCondLst>
                                    <p:cond delay="220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3" presetID="10" presetClass="entr" presetSubtype="0" fill="hold" grpId="0" nodeType="withEffect">
                                  <p:stCondLst>
                                    <p:cond delay="230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4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0"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3" presetID="10" presetClass="entr" presetSubtype="0" fill="hold" grpId="0" nodeType="withEffect">
                                  <p:stCondLst>
                                    <p:cond delay="10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Ảnh minh hoạ"/>
          <p:cNvPicPr>
            <a:picLocks noChangeAspect="1"/>
          </p:cNvPicPr>
          <p:nvPr/>
        </p:nvPicPr>
        <p:blipFill>
          <a:blip r:embed="rId2"/>
          <a:stretch>
            <a:fillRect/>
          </a:stretch>
        </p:blipFill>
        <p:spPr>
          <a:xfrm>
            <a:off x="822960" y="822960"/>
            <a:ext cx="4206240" cy="5212080"/>
          </a:xfrm>
          <a:prstGeom prst="rect">
            <a:avLst/>
          </a:prstGeom>
        </p:spPr>
      </p:pic>
      <p:sp>
        <p:nvSpPr>
          <p:cNvPr id="5" name="TextBox 4"/>
          <p:cNvSpPr txBox="1"/>
          <p:nvPr/>
        </p:nvSpPr>
        <p:spPr>
          <a:xfrm>
            <a:off x="5486400" y="640080"/>
            <a:ext cx="6217920" cy="914400"/>
          </a:xfrm>
          <a:prstGeom prst="rect">
            <a:avLst/>
          </a:prstGeom>
          <a:noFill/>
        </p:spPr>
        <p:txBody>
          <a:bodyPr wrap="square" anchor="t">
            <a:spAutoFit/>
          </a:bodyPr>
          <a:lstStyle/>
          <a:p>
            <a:pPr algn="l">
              <a:spcAft>
                <a:spcPts val="600"/>
              </a:spcAft>
            </a:pPr>
            <a:r>
              <a:rPr sz="3400" b="1">
                <a:solidFill>
                  <a:srgbClr val="3A0F2E"/>
                </a:solidFill>
                <a:latin typeface="Arial"/>
              </a:rPr>
              <a:t>Làm cộng đồng cho mình</a:t>
            </a:r>
          </a:p>
        </p:txBody>
      </p:sp>
      <p:sp>
        <p:nvSpPr>
          <p:cNvPr id="6" name="Rectangle 5"/>
          <p:cNvSpPr/>
          <p:nvPr/>
        </p:nvSpPr>
        <p:spPr>
          <a:xfrm>
            <a:off x="5486400" y="1737360"/>
            <a:ext cx="109728" cy="109728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806440" y="1691639"/>
            <a:ext cx="5852160" cy="640080"/>
          </a:xfrm>
          <a:prstGeom prst="rect">
            <a:avLst/>
          </a:prstGeom>
          <a:noFill/>
        </p:spPr>
        <p:txBody>
          <a:bodyPr wrap="square" anchor="t">
            <a:spAutoFit/>
          </a:bodyPr>
          <a:lstStyle/>
          <a:p>
            <a:pPr algn="l">
              <a:spcAft>
                <a:spcPts val="600"/>
              </a:spcAft>
            </a:pPr>
            <a:r>
              <a:rPr sz="3200" b="1">
                <a:solidFill>
                  <a:srgbClr val="E91E8C"/>
                </a:solidFill>
                <a:latin typeface="Arial"/>
              </a:rPr>
              <a:t>Trưởng thành</a:t>
            </a:r>
          </a:p>
        </p:txBody>
      </p:sp>
      <p:sp>
        <p:nvSpPr>
          <p:cNvPr id="8" name="TextBox 7"/>
          <p:cNvSpPr txBox="1"/>
          <p:nvPr/>
        </p:nvSpPr>
        <p:spPr>
          <a:xfrm>
            <a:off x="5806440" y="2286000"/>
            <a:ext cx="5852160" cy="548640"/>
          </a:xfrm>
          <a:prstGeom prst="rect">
            <a:avLst/>
          </a:prstGeom>
          <a:noFill/>
        </p:spPr>
        <p:txBody>
          <a:bodyPr wrap="square" anchor="t">
            <a:spAutoFit/>
          </a:bodyPr>
          <a:lstStyle/>
          <a:p>
            <a:pPr algn="l">
              <a:spcAft>
                <a:spcPts val="600"/>
              </a:spcAft>
            </a:pPr>
            <a:r>
              <a:rPr sz="2200" b="0">
                <a:solidFill>
                  <a:srgbClr val="3A0F2E"/>
                </a:solidFill>
                <a:latin typeface="Arial"/>
              </a:rPr>
              <a:t>kiên nhẫn, lắng nghe, giữ lời</a:t>
            </a:r>
          </a:p>
        </p:txBody>
      </p:sp>
      <p:sp>
        <p:nvSpPr>
          <p:cNvPr id="9" name="Rectangle 8"/>
          <p:cNvSpPr/>
          <p:nvPr/>
        </p:nvSpPr>
        <p:spPr>
          <a:xfrm>
            <a:off x="5486400" y="3154680"/>
            <a:ext cx="109728" cy="109728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806440" y="3108960"/>
            <a:ext cx="5852160" cy="640080"/>
          </a:xfrm>
          <a:prstGeom prst="rect">
            <a:avLst/>
          </a:prstGeom>
          <a:noFill/>
        </p:spPr>
        <p:txBody>
          <a:bodyPr wrap="square" anchor="t">
            <a:spAutoFit/>
          </a:bodyPr>
          <a:lstStyle/>
          <a:p>
            <a:pPr algn="l">
              <a:spcAft>
                <a:spcPts val="600"/>
              </a:spcAft>
            </a:pPr>
            <a:r>
              <a:rPr sz="3200" b="1">
                <a:solidFill>
                  <a:srgbClr val="E91E8C"/>
                </a:solidFill>
                <a:latin typeface="Arial"/>
              </a:rPr>
              <a:t>Năng động</a:t>
            </a:r>
          </a:p>
        </p:txBody>
      </p:sp>
      <p:sp>
        <p:nvSpPr>
          <p:cNvPr id="11" name="TextBox 10"/>
          <p:cNvSpPr txBox="1"/>
          <p:nvPr/>
        </p:nvSpPr>
        <p:spPr>
          <a:xfrm>
            <a:off x="5806440" y="3703320"/>
            <a:ext cx="5852160" cy="548640"/>
          </a:xfrm>
          <a:prstGeom prst="rect">
            <a:avLst/>
          </a:prstGeom>
          <a:noFill/>
        </p:spPr>
        <p:txBody>
          <a:bodyPr wrap="square" anchor="t">
            <a:spAutoFit/>
          </a:bodyPr>
          <a:lstStyle/>
          <a:p>
            <a:pPr algn="l">
              <a:spcAft>
                <a:spcPts val="600"/>
              </a:spcAft>
            </a:pPr>
            <a:r>
              <a:rPr sz="2200" b="0">
                <a:solidFill>
                  <a:srgbClr val="3A0F2E"/>
                </a:solidFill>
                <a:latin typeface="Arial"/>
              </a:rPr>
              <a:t>tự kêu gọi, tự tổ chức</a:t>
            </a:r>
          </a:p>
        </p:txBody>
      </p:sp>
      <p:sp>
        <p:nvSpPr>
          <p:cNvPr id="12" name="Rectangle 11"/>
          <p:cNvSpPr/>
          <p:nvPr/>
        </p:nvSpPr>
        <p:spPr>
          <a:xfrm>
            <a:off x="5486400" y="4572000"/>
            <a:ext cx="109728" cy="109728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806440" y="4526280"/>
            <a:ext cx="5852160" cy="640080"/>
          </a:xfrm>
          <a:prstGeom prst="rect">
            <a:avLst/>
          </a:prstGeom>
          <a:noFill/>
        </p:spPr>
        <p:txBody>
          <a:bodyPr wrap="square" anchor="t">
            <a:spAutoFit/>
          </a:bodyPr>
          <a:lstStyle/>
          <a:p>
            <a:pPr algn="l">
              <a:spcAft>
                <a:spcPts val="600"/>
              </a:spcAft>
            </a:pPr>
            <a:r>
              <a:rPr sz="3200" b="1">
                <a:solidFill>
                  <a:srgbClr val="E91E8C"/>
                </a:solidFill>
                <a:latin typeface="Arial"/>
              </a:rPr>
              <a:t>Đi nhiều nơi</a:t>
            </a:r>
          </a:p>
        </p:txBody>
      </p:sp>
      <p:sp>
        <p:nvSpPr>
          <p:cNvPr id="14" name="TextBox 13"/>
          <p:cNvSpPr txBox="1"/>
          <p:nvPr/>
        </p:nvSpPr>
        <p:spPr>
          <a:xfrm>
            <a:off x="5806440" y="5120640"/>
            <a:ext cx="5852160" cy="548640"/>
          </a:xfrm>
          <a:prstGeom prst="rect">
            <a:avLst/>
          </a:prstGeom>
          <a:noFill/>
        </p:spPr>
        <p:txBody>
          <a:bodyPr wrap="square" anchor="t">
            <a:spAutoFit/>
          </a:bodyPr>
          <a:lstStyle/>
          <a:p>
            <a:pPr algn="l">
              <a:spcAft>
                <a:spcPts val="600"/>
              </a:spcAft>
            </a:pPr>
            <a:r>
              <a:rPr sz="2200" b="0">
                <a:solidFill>
                  <a:srgbClr val="3A0F2E"/>
                </a:solidFill>
                <a:latin typeface="Arial"/>
              </a:rPr>
              <a:t>gặp nhiều con người</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40" fill="hold">
                      <p:stCondLst>
                        <p:cond delay="indefinite"/>
                        <p:cond evt="onBegin" delay="0">
                          <p:tn val="2"/>
                        </p:cond>
                      </p:stCondLst>
                      <p:childTnLst>
                        <p:par>
                          <p:cTn id="41" fill="hold">
                            <p:stCondLst>
                              <p:cond delay="0"/>
                            </p:stCondLst>
                            <p:childTnLst>
                              <p:par>
                                <p:cTn id="9" presetID="2" presetClass="entr" presetSubtype="4" fill="hold" grpId="0" nodeType="withEffect">
                                  <p:stCondLst>
                                    <p:cond delay="0"/>
                                  </p:stCondLst>
                                  <p:childTnLst>
                                    <p:set>
                                      <p:cBhvr>
                                        <p:cTn id="5" dur="1" fill="hold">
                                          <p:stCondLst>
                                            <p:cond delay="0"/>
                                          </p:stCondLst>
                                        </p:cTn>
                                        <p:tgtEl>
                                          <p:spTgt spid="4"/>
                                        </p:tgtEl>
                                        <p:attrNameLst>
                                          <p:attrName>style.visibility</p:attrName>
                                        </p:attrNameLst>
                                      </p:cBhvr>
                                      <p:to>
                                        <p:strVal val="visible"/>
                                      </p:to>
                                    </p:set>
                                    <p:anim calcmode="lin" valueType="num">
                                      <p:cBhvr additive="base">
                                        <p:cTn id="6" dur="800" fill="hold"/>
                                        <p:tgtEl>
                                          <p:spTgt spid="4"/>
                                        </p:tgtEl>
                                        <p:attrNameLst>
                                          <p:attrName>ppt_x</p:attrName>
                                        </p:attrNameLst>
                                      </p:cBhvr>
                                      <p:tavLst>
                                        <p:tav tm="0">
                                          <p:val>
                                            <p:strVal val="#ppt_x"/>
                                          </p:val>
                                        </p:tav>
                                        <p:tav tm="100000">
                                          <p:val>
                                            <p:strVal val="#ppt_x"/>
                                          </p:val>
                                        </p:tav>
                                      </p:tavLst>
                                    </p:anim>
                                    <p:anim calcmode="lin" valueType="num">
                                      <p:cBhvr additive="base">
                                        <p:cTn id="7" dur="800" fill="hold"/>
                                        <p:tgtEl>
                                          <p:spTgt spid="4"/>
                                        </p:tgtEl>
                                        <p:attrNameLst>
                                          <p:attrName>ppt_y</p:attrName>
                                        </p:attrNameLst>
                                      </p:cBhvr>
                                      <p:tavLst>
                                        <p:tav tm="0">
                                          <p:val>
                                            <p:strVal val="1+#ppt_h/2"/>
                                          </p:val>
                                        </p:tav>
                                        <p:tav tm="100000">
                                          <p:val>
                                            <p:strVal val="#ppt_y"/>
                                          </p:val>
                                        </p:tav>
                                      </p:tavLst>
                                    </p:anim>
                                    <p:animEffect transition="in" filter="fade">
                                      <p:cBhvr>
                                        <p:cTn id="8" dur="800"/>
                                        <p:tgtEl>
                                          <p:spTgt spid="4"/>
                                        </p:tgtEl>
                                      </p:cBhvr>
                                    </p:animEffect>
                                  </p:childTnLst>
                                </p:cTn>
                              </p:par>
                              <p:par>
                                <p:cTn id="12" presetID="22" presetClass="entr" presetSubtype="8"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00"/>
                                        <p:tgtEl>
                                          <p:spTgt spid="5"/>
                                        </p:tgtEl>
                                      </p:cBhvr>
                                    </p:animEffect>
                                  </p:childTnLst>
                                </p:cTn>
                              </p:par>
                              <p:par>
                                <p:cTn id="15" presetID="22" presetClass="entr" presetSubtype="8" fill="hold" grpId="0" nodeType="withEffect">
                                  <p:stCondLst>
                                    <p:cond delay="130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400"/>
                                        <p:tgtEl>
                                          <p:spTgt spid="6"/>
                                        </p:tgtEl>
                                      </p:cBhvr>
                                    </p:animEffect>
                                  </p:childTnLst>
                                </p:cTn>
                              </p:par>
                              <p:par>
                                <p:cTn id="18" presetID="22" presetClass="entr" presetSubtype="8" fill="hold" grpId="0" nodeType="withEffect">
                                  <p:stCondLst>
                                    <p:cond delay="140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600"/>
                                        <p:tgtEl>
                                          <p:spTgt spid="7"/>
                                        </p:tgtEl>
                                      </p:cBhvr>
                                    </p:animEffect>
                                  </p:childTnLst>
                                </p:cTn>
                              </p:par>
                              <p:par>
                                <p:cTn id="21" presetID="10" presetClass="entr" presetSubtype="0" fill="hold" grpId="0" nodeType="withEffect">
                                  <p:stCondLst>
                                    <p:cond delay="18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4" presetID="22" presetClass="entr" presetSubtype="8" fill="hold" grpId="0" nodeType="withEffect">
                                  <p:stCondLst>
                                    <p:cond delay="220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400"/>
                                        <p:tgtEl>
                                          <p:spTgt spid="9"/>
                                        </p:tgtEl>
                                      </p:cBhvr>
                                    </p:animEffect>
                                  </p:childTnLst>
                                </p:cTn>
                              </p:par>
                              <p:par>
                                <p:cTn id="27" presetID="22" presetClass="entr" presetSubtype="8" fill="hold" grpId="0" nodeType="withEffect">
                                  <p:stCondLst>
                                    <p:cond delay="230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600"/>
                                        <p:tgtEl>
                                          <p:spTgt spid="10"/>
                                        </p:tgtEl>
                                      </p:cBhvr>
                                    </p:animEffect>
                                  </p:childTnLst>
                                </p:cTn>
                              </p:par>
                              <p:par>
                                <p:cTn id="30" presetID="10" presetClass="entr" presetSubtype="0" fill="hold" grpId="0" nodeType="withEffect">
                                  <p:stCondLst>
                                    <p:cond delay="270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3" presetID="22" presetClass="entr" presetSubtype="8" fill="hold" grpId="0" nodeType="withEffect">
                                  <p:stCondLst>
                                    <p:cond delay="310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400"/>
                                        <p:tgtEl>
                                          <p:spTgt spid="12"/>
                                        </p:tgtEl>
                                      </p:cBhvr>
                                    </p:animEffect>
                                  </p:childTnLst>
                                </p:cTn>
                              </p:par>
                              <p:par>
                                <p:cTn id="36" presetID="22" presetClass="entr" presetSubtype="8" fill="hold" grpId="0" nodeType="withEffect">
                                  <p:stCondLst>
                                    <p:cond delay="320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600"/>
                                        <p:tgtEl>
                                          <p:spTgt spid="13"/>
                                        </p:tgtEl>
                                      </p:cBhvr>
                                    </p:animEffect>
                                  </p:childTnLst>
                                </p:cTn>
                              </p:par>
                              <p:par>
                                <p:cTn id="39" presetID="10" presetClass="entr" presetSubtype="0" fill="hold" grpId="0" nodeType="withEffect">
                                  <p:stCondLst>
                                    <p:cond delay="36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3A0F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Ảnh minh hoạ"/>
          <p:cNvPicPr>
            <a:picLocks noChangeAspect="1"/>
          </p:cNvPicPr>
          <p:nvPr/>
        </p:nvPicPr>
        <p:blipFill>
          <a:blip r:embed="rId2"/>
          <a:stretch>
            <a:fillRect/>
          </a:stretch>
        </p:blipFill>
        <p:spPr>
          <a:xfrm>
            <a:off x="0" y="0"/>
            <a:ext cx="6400800" cy="6858000"/>
          </a:xfrm>
          <a:prstGeom prst="rect">
            <a:avLst/>
          </a:prstGeom>
        </p:spPr>
      </p:pic>
      <p:sp>
        <p:nvSpPr>
          <p:cNvPr id="4" name="TextBox 3"/>
          <p:cNvSpPr txBox="1"/>
          <p:nvPr/>
        </p:nvSpPr>
        <p:spPr>
          <a:xfrm>
            <a:off x="6858000" y="548640"/>
            <a:ext cx="4846320" cy="1097280"/>
          </a:xfrm>
          <a:prstGeom prst="rect">
            <a:avLst/>
          </a:prstGeom>
          <a:noFill/>
        </p:spPr>
        <p:txBody>
          <a:bodyPr wrap="square" anchor="t">
            <a:spAutoFit/>
          </a:bodyPr>
          <a:lstStyle/>
          <a:p>
            <a:pPr algn="l">
              <a:spcAft>
                <a:spcPts val="600"/>
              </a:spcAft>
            </a:pPr>
            <a:r>
              <a:rPr sz="3400" b="1">
                <a:solidFill>
                  <a:srgbClr val="FFFFFF"/>
                </a:solidFill>
                <a:latin typeface="Arial"/>
              </a:rPr>
              <a:t>Giúp được nhiều người</a:t>
            </a:r>
          </a:p>
        </p:txBody>
      </p:sp>
      <p:sp>
        <p:nvSpPr>
          <p:cNvPr id="5" name="TextBox 4"/>
          <p:cNvSpPr txBox="1"/>
          <p:nvPr/>
        </p:nvSpPr>
        <p:spPr>
          <a:xfrm>
            <a:off x="6858000" y="1737360"/>
            <a:ext cx="2377440" cy="1188720"/>
          </a:xfrm>
          <a:prstGeom prst="rect">
            <a:avLst/>
          </a:prstGeom>
          <a:noFill/>
        </p:spPr>
        <p:txBody>
          <a:bodyPr wrap="square" anchor="t">
            <a:spAutoFit/>
          </a:bodyPr>
          <a:lstStyle/>
          <a:p>
            <a:pPr algn="l">
              <a:spcAft>
                <a:spcPts val="600"/>
              </a:spcAft>
            </a:pPr>
            <a:r>
              <a:rPr sz="6400" b="1">
                <a:solidFill>
                  <a:srgbClr val="E91E8C"/>
                </a:solidFill>
                <a:latin typeface="Arial"/>
              </a:rPr>
              <a:t>6</a:t>
            </a:r>
          </a:p>
        </p:txBody>
      </p:sp>
      <p:sp>
        <p:nvSpPr>
          <p:cNvPr id="6" name="TextBox 5"/>
          <p:cNvSpPr txBox="1"/>
          <p:nvPr/>
        </p:nvSpPr>
        <p:spPr>
          <a:xfrm>
            <a:off x="9326880" y="2057400"/>
            <a:ext cx="2651760" cy="914400"/>
          </a:xfrm>
          <a:prstGeom prst="rect">
            <a:avLst/>
          </a:prstGeom>
          <a:noFill/>
        </p:spPr>
        <p:txBody>
          <a:bodyPr wrap="square" anchor="t">
            <a:spAutoFit/>
          </a:bodyPr>
          <a:lstStyle/>
          <a:p>
            <a:pPr algn="l">
              <a:spcAft>
                <a:spcPts val="600"/>
              </a:spcAft>
            </a:pPr>
            <a:r>
              <a:rPr sz="2400" b="0">
                <a:solidFill>
                  <a:srgbClr val="FFFFFF"/>
                </a:solidFill>
                <a:latin typeface="Arial"/>
              </a:rPr>
              <a:t>xe đạp</a:t>
            </a:r>
          </a:p>
        </p:txBody>
      </p:sp>
      <p:sp>
        <p:nvSpPr>
          <p:cNvPr id="7" name="TextBox 6"/>
          <p:cNvSpPr txBox="1"/>
          <p:nvPr/>
        </p:nvSpPr>
        <p:spPr>
          <a:xfrm>
            <a:off x="6858000" y="3200400"/>
            <a:ext cx="2377440" cy="1188720"/>
          </a:xfrm>
          <a:prstGeom prst="rect">
            <a:avLst/>
          </a:prstGeom>
          <a:noFill/>
        </p:spPr>
        <p:txBody>
          <a:bodyPr wrap="square" anchor="t">
            <a:spAutoFit/>
          </a:bodyPr>
          <a:lstStyle/>
          <a:p>
            <a:pPr algn="l">
              <a:spcAft>
                <a:spcPts val="600"/>
              </a:spcAft>
            </a:pPr>
            <a:r>
              <a:rPr sz="6400" b="1">
                <a:solidFill>
                  <a:srgbClr val="E91E8C"/>
                </a:solidFill>
                <a:latin typeface="Arial"/>
              </a:rPr>
              <a:t>50</a:t>
            </a:r>
          </a:p>
        </p:txBody>
      </p:sp>
      <p:sp>
        <p:nvSpPr>
          <p:cNvPr id="8" name="TextBox 7"/>
          <p:cNvSpPr txBox="1"/>
          <p:nvPr/>
        </p:nvSpPr>
        <p:spPr>
          <a:xfrm>
            <a:off x="9326880" y="3520440"/>
            <a:ext cx="2651760" cy="914400"/>
          </a:xfrm>
          <a:prstGeom prst="rect">
            <a:avLst/>
          </a:prstGeom>
          <a:noFill/>
        </p:spPr>
        <p:txBody>
          <a:bodyPr wrap="square" anchor="t">
            <a:spAutoFit/>
          </a:bodyPr>
          <a:lstStyle/>
          <a:p>
            <a:pPr algn="l">
              <a:spcAft>
                <a:spcPts val="600"/>
              </a:spcAft>
            </a:pPr>
            <a:r>
              <a:rPr sz="2400" b="0">
                <a:solidFill>
                  <a:srgbClr val="FFFFFF"/>
                </a:solidFill>
                <a:latin typeface="Arial"/>
              </a:rPr>
              <a:t>bộ sách giáo khoa</a:t>
            </a:r>
          </a:p>
        </p:txBody>
      </p:sp>
      <p:sp>
        <p:nvSpPr>
          <p:cNvPr id="9" name="TextBox 8"/>
          <p:cNvSpPr txBox="1"/>
          <p:nvPr/>
        </p:nvSpPr>
        <p:spPr>
          <a:xfrm>
            <a:off x="6858000" y="4663440"/>
            <a:ext cx="2377440" cy="1188720"/>
          </a:xfrm>
          <a:prstGeom prst="rect">
            <a:avLst/>
          </a:prstGeom>
          <a:noFill/>
        </p:spPr>
        <p:txBody>
          <a:bodyPr wrap="square" anchor="t">
            <a:spAutoFit/>
          </a:bodyPr>
          <a:lstStyle/>
          <a:p>
            <a:pPr algn="l">
              <a:spcAft>
                <a:spcPts val="600"/>
              </a:spcAft>
            </a:pPr>
            <a:r>
              <a:rPr sz="6400" b="1">
                <a:solidFill>
                  <a:srgbClr val="E91E8C"/>
                </a:solidFill>
                <a:latin typeface="Arial"/>
              </a:rPr>
              <a:t>2.100</a:t>
            </a:r>
          </a:p>
        </p:txBody>
      </p:sp>
      <p:sp>
        <p:nvSpPr>
          <p:cNvPr id="10" name="TextBox 9"/>
          <p:cNvSpPr txBox="1"/>
          <p:nvPr/>
        </p:nvSpPr>
        <p:spPr>
          <a:xfrm>
            <a:off x="9326880" y="4983479"/>
            <a:ext cx="2651760" cy="914400"/>
          </a:xfrm>
          <a:prstGeom prst="rect">
            <a:avLst/>
          </a:prstGeom>
          <a:noFill/>
        </p:spPr>
        <p:txBody>
          <a:bodyPr wrap="square" anchor="t">
            <a:spAutoFit/>
          </a:bodyPr>
          <a:lstStyle/>
          <a:p>
            <a:pPr algn="l">
              <a:spcAft>
                <a:spcPts val="600"/>
              </a:spcAft>
            </a:pPr>
            <a:r>
              <a:rPr sz="2400" b="0">
                <a:solidFill>
                  <a:srgbClr val="FFFFFF"/>
                </a:solidFill>
                <a:latin typeface="Arial"/>
              </a:rPr>
              <a:t>quyển tập</a:t>
            </a:r>
          </a:p>
        </p:txBody>
      </p:sp>
      <p:sp>
        <p:nvSpPr>
          <p:cNvPr id="11" name="TextBox 10"/>
          <p:cNvSpPr txBox="1"/>
          <p:nvPr/>
        </p:nvSpPr>
        <p:spPr>
          <a:xfrm>
            <a:off x="6858000" y="6172200"/>
            <a:ext cx="5120640" cy="457200"/>
          </a:xfrm>
          <a:prstGeom prst="rect">
            <a:avLst/>
          </a:prstGeom>
          <a:noFill/>
        </p:spPr>
        <p:txBody>
          <a:bodyPr wrap="square" anchor="t">
            <a:spAutoFit/>
          </a:bodyPr>
          <a:lstStyle/>
          <a:p>
            <a:pPr algn="l">
              <a:spcAft>
                <a:spcPts val="600"/>
              </a:spcAft>
            </a:pPr>
            <a:r>
              <a:rPr sz="1600" b="0">
                <a:solidFill>
                  <a:srgbClr val="F8A5D0"/>
                </a:solidFill>
                <a:latin typeface="Arial"/>
              </a:rPr>
              <a:t>Trao tại Định Mỹ, An Giang · 06/2026</a:t>
            </a:r>
          </a:p>
        </p:txBody>
      </p:sp>
    </p:spTree>
  </p:cSld>
  <p:clrMapOvr>
    <a:masterClrMapping/>
  </p:clrMapOvr>
  <p:transition spd="med">
    <p:cover dir="l"/>
  </p:transition>
  <p:timing>
    <p:tnLst>
      <p:par>
        <p:cTn id="1" dur="indefinite" restart="never" nodeType="tmRoot">
          <p:childTnLst>
            <p:seq concurrent="1" nextAc="seek">
              <p:cTn id="2" dur="indefinite" nodeType="mainSeq">
                <p:childTnLst>
                  <p:par>
                    <p:cTn id="38" fill="hold">
                      <p:stCondLst>
                        <p:cond delay="indefinite"/>
                        <p:cond evt="onBegin" delay="0">
                          <p:tn val="2"/>
                        </p:cond>
                      </p:stCondLst>
                      <p:childTnLst>
                        <p:par>
                          <p:cTn id="39" fill="hold">
                            <p:stCondLst>
                              <p:cond delay="0"/>
                            </p:stCondLst>
                            <p:childTnLst>
                              <p:par>
                                <p:cTn id="7" presetID="10" presetClass="entr" presetSubtype="0" fill="hold" grpId="0" nodeType="withEffect">
                                  <p:stCondLst>
                                    <p:cond delay="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700"/>
                                        <p:tgtEl>
                                          <p:spTgt spid="3"/>
                                        </p:tgtEl>
                                      </p:cBhvr>
                                    </p:animEffect>
                                  </p:childTnLst>
                                </p:cTn>
                              </p:par>
                              <p:par>
                                <p:cTn id="10" presetID="22" presetClass="entr" presetSubtype="8" fill="hold" grpId="0" nodeType="withEffect">
                                  <p:stCondLst>
                                    <p:cond delay="500"/>
                                  </p:stCondLst>
                                  <p:childTnLst>
                                    <p:set>
                                      <p:cBhvr>
                                        <p:cTn id="8" dur="1" fill="hold">
                                          <p:stCondLst>
                                            <p:cond delay="0"/>
                                          </p:stCondLst>
                                        </p:cTn>
                                        <p:tgtEl>
                                          <p:spTgt spid="4"/>
                                        </p:tgtEl>
                                        <p:attrNameLst>
                                          <p:attrName>style.visibility</p:attrName>
                                        </p:attrNameLst>
                                      </p:cBhvr>
                                      <p:to>
                                        <p:strVal val="visible"/>
                                      </p:to>
                                    </p:set>
                                    <p:animEffect transition="in" filter="wipe(left)">
                                      <p:cBhvr>
                                        <p:cTn id="9" dur="700"/>
                                        <p:tgtEl>
                                          <p:spTgt spid="4"/>
                                        </p:tgtEl>
                                      </p:cBhvr>
                                    </p:animEffect>
                                  </p:childTnLst>
                                </p:cTn>
                              </p:par>
                              <p:par>
                                <p:cTn id="15" presetID="53" presetClass="entr" presetSubtype="16" fill="hold" grpId="0" nodeType="withEffect">
                                  <p:stCondLst>
                                    <p:cond delay="130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8" presetID="22" presetClass="entr" presetSubtype="8" fill="hold" grpId="0" nodeType="withEffect">
                                  <p:stCondLst>
                                    <p:cond delay="160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23" presetID="53" presetClass="entr" presetSubtype="16" fill="hold" grpId="0" nodeType="withEffect">
                                  <p:stCondLst>
                                    <p:cond delay="220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6" presetID="22" presetClass="entr" presetSubtype="8" fill="hold" grpId="0" nodeType="withEffect">
                                  <p:stCondLst>
                                    <p:cond delay="2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31" presetID="53" presetClass="entr" presetSubtype="16" fill="hold" grpId="0" nodeType="withEffect">
                                  <p:stCondLst>
                                    <p:cond delay="310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par>
                                <p:cTn id="34" presetID="22" presetClass="entr" presetSubtype="8" fill="hold" grpId="0" nodeType="withEffect">
                                  <p:stCondLst>
                                    <p:cond delay="340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7" presetID="10" presetClass="entr" presetSubtype="0" fill="hold" grpId="0" nodeType="withEffect">
                                  <p:stCondLst>
                                    <p:cond delay="43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Ảnh minh hoạ"/>
          <p:cNvPicPr>
            <a:picLocks noChangeAspect="1"/>
          </p:cNvPicPr>
          <p:nvPr/>
        </p:nvPicPr>
        <p:blipFill>
          <a:blip r:embed="rId2"/>
          <a:stretch>
            <a:fillRect/>
          </a:stretch>
        </p:blipFill>
        <p:spPr>
          <a:xfrm>
            <a:off x="0" y="0"/>
            <a:ext cx="12191695" cy="6858000"/>
          </a:xfrm>
          <a:prstGeom prst="rect">
            <a:avLst/>
          </a:prstGeom>
        </p:spPr>
      </p:pic>
      <p:sp>
        <p:nvSpPr>
          <p:cNvPr id="4" name="Rounded Rectangle 3"/>
          <p:cNvSpPr/>
          <p:nvPr/>
        </p:nvSpPr>
        <p:spPr>
          <a:xfrm>
            <a:off x="822960" y="640080"/>
            <a:ext cx="3017520" cy="54864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640080"/>
            <a:ext cx="3017520" cy="548640"/>
          </a:xfrm>
          <a:prstGeom prst="rect">
            <a:avLst/>
          </a:prstGeom>
          <a:noFill/>
        </p:spPr>
        <p:txBody>
          <a:bodyPr wrap="square" anchor="ctr">
            <a:spAutoFit/>
          </a:bodyPr>
          <a:lstStyle/>
          <a:p>
            <a:pPr algn="ctr">
              <a:spcAft>
                <a:spcPts val="600"/>
              </a:spcAft>
            </a:pPr>
            <a:r>
              <a:rPr sz="2000" b="1">
                <a:solidFill>
                  <a:srgbClr val="FFFFFF"/>
                </a:solidFill>
                <a:latin typeface="Arial"/>
              </a:rPr>
              <a:t>GIƠ TAY NÀO</a:t>
            </a:r>
          </a:p>
        </p:txBody>
      </p:sp>
      <p:sp>
        <p:nvSpPr>
          <p:cNvPr id="6" name="TextBox 5"/>
          <p:cNvSpPr txBox="1"/>
          <p:nvPr/>
        </p:nvSpPr>
        <p:spPr>
          <a:xfrm>
            <a:off x="822960" y="1737360"/>
            <a:ext cx="10789920" cy="1097280"/>
          </a:xfrm>
          <a:prstGeom prst="rect">
            <a:avLst/>
          </a:prstGeom>
          <a:noFill/>
        </p:spPr>
        <p:txBody>
          <a:bodyPr wrap="square" anchor="t">
            <a:spAutoFit/>
          </a:bodyPr>
          <a:lstStyle/>
          <a:p>
            <a:pPr algn="l">
              <a:spcAft>
                <a:spcPts val="600"/>
              </a:spcAft>
            </a:pPr>
            <a:r>
              <a:rPr sz="4400" b="1">
                <a:solidFill>
                  <a:srgbClr val="FFFFFF"/>
                </a:solidFill>
                <a:latin typeface="Arial"/>
              </a:rPr>
              <a:t>Tuần qua, ai đã làm một việc</a:t>
            </a:r>
          </a:p>
        </p:txBody>
      </p:sp>
      <p:sp>
        <p:nvSpPr>
          <p:cNvPr id="7" name="TextBox 6"/>
          <p:cNvSpPr txBox="1"/>
          <p:nvPr/>
        </p:nvSpPr>
        <p:spPr>
          <a:xfrm>
            <a:off x="822960" y="2743200"/>
            <a:ext cx="10789920" cy="1097280"/>
          </a:xfrm>
          <a:prstGeom prst="rect">
            <a:avLst/>
          </a:prstGeom>
          <a:noFill/>
        </p:spPr>
        <p:txBody>
          <a:bodyPr wrap="square" anchor="t">
            <a:spAutoFit/>
          </a:bodyPr>
          <a:lstStyle/>
          <a:p>
            <a:pPr algn="l">
              <a:spcAft>
                <a:spcPts val="600"/>
              </a:spcAft>
            </a:pPr>
            <a:r>
              <a:rPr sz="4400" b="1">
                <a:solidFill>
                  <a:srgbClr val="F8A5D0"/>
                </a:solidFill>
                <a:latin typeface="Arial"/>
              </a:rPr>
              <a:t>tử tế cho một người xa lạ?</a:t>
            </a:r>
          </a:p>
        </p:txBody>
      </p:sp>
      <p:sp>
        <p:nvSpPr>
          <p:cNvPr id="8" name="Rounded Rectangle 7"/>
          <p:cNvSpPr/>
          <p:nvPr/>
        </p:nvSpPr>
        <p:spPr>
          <a:xfrm>
            <a:off x="822960" y="4389120"/>
            <a:ext cx="7863840" cy="1005840"/>
          </a:xfrm>
          <a:prstGeom prst="round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97280" y="4389120"/>
            <a:ext cx="7315200" cy="1005840"/>
          </a:xfrm>
          <a:prstGeom prst="rect">
            <a:avLst/>
          </a:prstGeom>
          <a:noFill/>
        </p:spPr>
        <p:txBody>
          <a:bodyPr wrap="square" anchor="ctr">
            <a:spAutoFit/>
          </a:bodyPr>
          <a:lstStyle/>
          <a:p>
            <a:pPr algn="l">
              <a:spcAft>
                <a:spcPts val="600"/>
              </a:spcAft>
            </a:pPr>
            <a:r>
              <a:rPr sz="2400" b="1">
                <a:solidFill>
                  <a:srgbClr val="3A0F2E"/>
                </a:solidFill>
                <a:latin typeface="Arial"/>
              </a:rPr>
              <a:t>Việc nhỏ cũng được: một cái nhường đường, một lời chỉ đường.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19" fill="hold">
                      <p:stCondLst>
                        <p:cond delay="indefinite"/>
                        <p:cond evt="onBegin" delay="0">
                          <p:tn val="2"/>
                        </p:cond>
                      </p:stCondLst>
                      <p:childTnLst>
                        <p:par>
                          <p:cTn id="20" fill="hold">
                            <p:stCondLst>
                              <p:cond delay="0"/>
                            </p:stCondLst>
                            <p:childTnLst>
                              <p:par>
                                <p:cTn id="9" presetID="53" presetClass="entr" presetSubtype="16" fill="hold" grpId="0" nodeType="withEffect">
                                  <p:stCondLst>
                                    <p:cond delay="0"/>
                                  </p:stCondLst>
                                  <p:childTnLst>
                                    <p:set>
                                      <p:cBhvr>
                                        <p:cTn id="5" dur="1" fill="hold">
                                          <p:stCondLst>
                                            <p:cond delay="0"/>
                                          </p:stCondLst>
                                        </p:cTn>
                                        <p:tgtEl>
                                          <p:spTgt spid="4"/>
                                        </p:tgtEl>
                                        <p:attrNameLst>
                                          <p:attrName>style.visibility</p:attrName>
                                        </p:attrNameLst>
                                      </p:cBhvr>
                                      <p:to>
                                        <p:strVal val="visible"/>
                                      </p:to>
                                    </p:set>
                                    <p:anim calcmode="lin" valueType="num">
                                      <p:cBhvr>
                                        <p:cTn id="6" dur="400" fill="hold"/>
                                        <p:tgtEl>
                                          <p:spTgt spid="4"/>
                                        </p:tgtEl>
                                        <p:attrNameLst>
                                          <p:attrName>ppt_w</p:attrName>
                                        </p:attrNameLst>
                                      </p:cBhvr>
                                      <p:tavLst>
                                        <p:tav tm="0">
                                          <p:val>
                                            <p:fltVal val="0"/>
                                          </p:val>
                                        </p:tav>
                                        <p:tav tm="100000">
                                          <p:val>
                                            <p:strVal val="#ppt_w"/>
                                          </p:val>
                                        </p:tav>
                                      </p:tavLst>
                                    </p:anim>
                                    <p:anim calcmode="lin" valueType="num">
                                      <p:cBhvr>
                                        <p:cTn id="7" dur="400" fill="hold"/>
                                        <p:tgtEl>
                                          <p:spTgt spid="4"/>
                                        </p:tgtEl>
                                        <p:attrNameLst>
                                          <p:attrName>ppt_h</p:attrName>
                                        </p:attrNameLst>
                                      </p:cBhvr>
                                      <p:tavLst>
                                        <p:tav tm="0">
                                          <p:val>
                                            <p:fltVal val="0"/>
                                          </p:val>
                                        </p:tav>
                                        <p:tav tm="100000">
                                          <p:val>
                                            <p:strVal val="#ppt_h"/>
                                          </p:val>
                                        </p:tav>
                                      </p:tavLst>
                                    </p:anim>
                                    <p:animEffect transition="in" filter="fade">
                                      <p:cBhvr>
                                        <p:cTn id="8" dur="400"/>
                                        <p:tgtEl>
                                          <p:spTgt spid="4"/>
                                        </p:tgtEl>
                                      </p:cBhvr>
                                    </p:animEffect>
                                  </p:childTnLst>
                                </p:cTn>
                              </p:par>
                              <p:par>
                                <p:cTn id="12" presetID="10" presetClass="entr" presetSubtype="0" fill="hold" grpId="0"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300"/>
                                        <p:tgtEl>
                                          <p:spTgt spid="5"/>
                                        </p:tgtEl>
                                      </p:cBhvr>
                                    </p:animEffect>
                                  </p:childTnLst>
                                </p:cTn>
                              </p:par>
                              <p:par>
                                <p:cTn id="15" presetID="22" presetClass="entr" presetSubtype="8"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800"/>
                                        <p:tgtEl>
                                          <p:spTgt spid="6"/>
                                        </p:tgtEl>
                                      </p:cBhvr>
                                    </p:animEffect>
                                  </p:childTnLst>
                                </p:cTn>
                              </p:par>
                              <p:par>
                                <p:cTn id="18" presetID="22" presetClass="entr" presetSubtype="8" fill="hold" grpId="0" nodeType="withEffect">
                                  <p:stCondLst>
                                    <p:cond delay="130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800"/>
                                        <p:tgtEl>
                                          <p:spTgt spid="7"/>
                                        </p:tgtEl>
                                      </p:cBhvr>
                                    </p:animEffect>
                                  </p:childTnLst>
                                </p:cTn>
                              </p:par>
                            </p:childTnLst>
                          </p:cTn>
                        </p:par>
                      </p:childTnLst>
                    </p:cTn>
                  </p:par>
                  <p:par>
                    <p:cTn id="29" fill="hold">
                      <p:stCondLst>
                        <p:cond delay="indefinite"/>
                      </p:stCondLst>
                      <p:childTnLst>
                        <p:par>
                          <p:cTn id="30" fill="hold">
                            <p:stCondLst>
                              <p:cond delay="0"/>
                            </p:stCondLst>
                            <p:childTnLst>
                              <p:par>
                                <p:cTn id="25" presetID="2" presetClass="entr" presetSubtype="4"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600" fill="hold"/>
                                        <p:tgtEl>
                                          <p:spTgt spid="8"/>
                                        </p:tgtEl>
                                        <p:attrNameLst>
                                          <p:attrName>ppt_x</p:attrName>
                                        </p:attrNameLst>
                                      </p:cBhvr>
                                      <p:tavLst>
                                        <p:tav tm="0">
                                          <p:val>
                                            <p:strVal val="#ppt_x"/>
                                          </p:val>
                                        </p:tav>
                                        <p:tav tm="100000">
                                          <p:val>
                                            <p:strVal val="#ppt_x"/>
                                          </p:val>
                                        </p:tav>
                                      </p:tavLst>
                                    </p:anim>
                                    <p:anim calcmode="lin" valueType="num">
                                      <p:cBhvr additive="base">
                                        <p:cTn id="23" dur="600" fill="hold"/>
                                        <p:tgtEl>
                                          <p:spTgt spid="8"/>
                                        </p:tgtEl>
                                        <p:attrNameLst>
                                          <p:attrName>ppt_y</p:attrName>
                                        </p:attrNameLst>
                                      </p:cBhvr>
                                      <p:tavLst>
                                        <p:tav tm="0">
                                          <p:val>
                                            <p:strVal val="1+#ppt_h/2"/>
                                          </p:val>
                                        </p:tav>
                                        <p:tav tm="100000">
                                          <p:val>
                                            <p:strVal val="#ppt_y"/>
                                          </p:val>
                                        </p:tav>
                                      </p:tavLst>
                                    </p:anim>
                                    <p:animEffect transition="in" filter="fade">
                                      <p:cBhvr>
                                        <p:cTn id="24" dur="600"/>
                                        <p:tgtEl>
                                          <p:spTgt spid="8"/>
                                        </p:tgtEl>
                                      </p:cBhvr>
                                    </p:animEffect>
                                  </p:childTnLst>
                                </p:cTn>
                              </p:par>
                              <p:par>
                                <p:cTn id="28" presetID="10" presetClass="entr" presetSubtype="0" fill="hold" grpId="0" nodeType="withEffect">
                                  <p:stCondLst>
                                    <p:cond delay="2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Ảnh minh hoạ"/>
          <p:cNvPicPr>
            <a:picLocks noChangeAspect="1"/>
          </p:cNvPicPr>
          <p:nvPr/>
        </p:nvPicPr>
        <p:blipFill>
          <a:blip r:embed="rId2"/>
          <a:stretch>
            <a:fillRect/>
          </a:stretch>
        </p:blipFill>
        <p:spPr>
          <a:xfrm>
            <a:off x="6949440" y="0"/>
            <a:ext cx="5242255" cy="6858000"/>
          </a:xfrm>
          <a:prstGeom prst="rect">
            <a:avLst/>
          </a:prstGeom>
        </p:spPr>
      </p:pic>
      <p:sp>
        <p:nvSpPr>
          <p:cNvPr id="4" name="Rectangle 3"/>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188720"/>
            <a:ext cx="5852160" cy="914400"/>
          </a:xfrm>
          <a:prstGeom prst="rect">
            <a:avLst/>
          </a:prstGeom>
          <a:noFill/>
        </p:spPr>
        <p:txBody>
          <a:bodyPr wrap="square" anchor="t">
            <a:spAutoFit/>
          </a:bodyPr>
          <a:lstStyle/>
          <a:p>
            <a:pPr algn="l">
              <a:spcAft>
                <a:spcPts val="600"/>
              </a:spcAft>
            </a:pPr>
            <a:r>
              <a:rPr sz="4800" b="1">
                <a:solidFill>
                  <a:srgbClr val="3A0F2E"/>
                </a:solidFill>
                <a:latin typeface="Arial"/>
              </a:rPr>
              <a:t>Cho đi là cách</a:t>
            </a:r>
          </a:p>
        </p:txBody>
      </p:sp>
      <p:sp>
        <p:nvSpPr>
          <p:cNvPr id="6" name="TextBox 5"/>
          <p:cNvSpPr txBox="1"/>
          <p:nvPr/>
        </p:nvSpPr>
        <p:spPr>
          <a:xfrm>
            <a:off x="822960" y="2103120"/>
            <a:ext cx="5852160" cy="914400"/>
          </a:xfrm>
          <a:prstGeom prst="rect">
            <a:avLst/>
          </a:prstGeom>
          <a:noFill/>
        </p:spPr>
        <p:txBody>
          <a:bodyPr wrap="square" anchor="t">
            <a:spAutoFit/>
          </a:bodyPr>
          <a:lstStyle/>
          <a:p>
            <a:pPr algn="l">
              <a:spcAft>
                <a:spcPts val="600"/>
              </a:spcAft>
            </a:pPr>
            <a:r>
              <a:rPr sz="4800" b="1">
                <a:solidFill>
                  <a:srgbClr val="3A0F2E"/>
                </a:solidFill>
                <a:latin typeface="Arial"/>
              </a:rPr>
              <a:t>nhanh nhất</a:t>
            </a:r>
          </a:p>
        </p:txBody>
      </p:sp>
      <p:sp>
        <p:nvSpPr>
          <p:cNvPr id="7" name="TextBox 6"/>
          <p:cNvSpPr txBox="1"/>
          <p:nvPr/>
        </p:nvSpPr>
        <p:spPr>
          <a:xfrm>
            <a:off x="822960" y="3017520"/>
            <a:ext cx="5852160" cy="914400"/>
          </a:xfrm>
          <a:prstGeom prst="rect">
            <a:avLst/>
          </a:prstGeom>
          <a:noFill/>
        </p:spPr>
        <p:txBody>
          <a:bodyPr wrap="square" anchor="t">
            <a:spAutoFit/>
          </a:bodyPr>
          <a:lstStyle/>
          <a:p>
            <a:pPr algn="l">
              <a:spcAft>
                <a:spcPts val="600"/>
              </a:spcAft>
            </a:pPr>
            <a:r>
              <a:rPr sz="4800" b="1">
                <a:solidFill>
                  <a:srgbClr val="E91E8C"/>
                </a:solidFill>
                <a:latin typeface="Arial"/>
              </a:rPr>
              <a:t>để lớn lên.</a:t>
            </a:r>
          </a:p>
        </p:txBody>
      </p:sp>
      <p:sp>
        <p:nvSpPr>
          <p:cNvPr id="8" name="Rectangle 7"/>
          <p:cNvSpPr/>
          <p:nvPr/>
        </p:nvSpPr>
        <p:spPr>
          <a:xfrm>
            <a:off x="822960" y="4206240"/>
            <a:ext cx="1097280" cy="9144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480560"/>
            <a:ext cx="5852160" cy="1097280"/>
          </a:xfrm>
          <a:prstGeom prst="rect">
            <a:avLst/>
          </a:prstGeom>
          <a:noFill/>
        </p:spPr>
        <p:txBody>
          <a:bodyPr wrap="square" anchor="t">
            <a:spAutoFit/>
          </a:bodyPr>
          <a:lstStyle/>
          <a:p>
            <a:pPr algn="l">
              <a:spcAft>
                <a:spcPts val="600"/>
              </a:spcAft>
            </a:pPr>
            <a:r>
              <a:rPr sz="2200" b="0">
                <a:solidFill>
                  <a:srgbClr val="6B4A5E"/>
                </a:solidFill>
                <a:latin typeface="Arial"/>
              </a:rPr>
              <a:t>Tuần này, hãy dạy một người thân dùng điện thoại, hoặc tặng một cuốn sách.</a:t>
            </a:r>
          </a:p>
        </p:txBody>
      </p:sp>
      <p:sp>
        <p:nvSpPr>
          <p:cNvPr id="10" name="Rounded Rectangle 9"/>
          <p:cNvSpPr/>
          <p:nvPr/>
        </p:nvSpPr>
        <p:spPr>
          <a:xfrm>
            <a:off x="822960" y="5577840"/>
            <a:ext cx="4206240" cy="73152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577840"/>
            <a:ext cx="4206240" cy="731520"/>
          </a:xfrm>
          <a:prstGeom prst="rect">
            <a:avLst/>
          </a:prstGeom>
          <a:noFill/>
        </p:spPr>
        <p:txBody>
          <a:bodyPr wrap="square" anchor="ctr">
            <a:spAutoFit/>
          </a:bodyPr>
          <a:lstStyle/>
          <a:p>
            <a:pPr algn="ctr">
              <a:spcAft>
                <a:spcPts val="600"/>
              </a:spcAft>
            </a:pPr>
            <a:r>
              <a:rPr sz="2400" b="1">
                <a:solidFill>
                  <a:srgbClr val="FFFFFF"/>
                </a:solidFill>
                <a:latin typeface="Arial"/>
              </a:rPr>
              <a:t>Xin cảm ơn mọi người!</a:t>
            </a:r>
          </a:p>
        </p:txBody>
      </p:sp>
    </p:spTree>
  </p:cSld>
  <p:clrMapOvr>
    <a:masterClrMapping/>
  </p:clrMapOvr>
  <p:transition spd="med">
    <p:zoom dir="in"/>
  </p:transition>
  <p:timing>
    <p:tnLst>
      <p:par>
        <p:cTn id="1" dur="indefinite" restart="never" nodeType="tmRoot">
          <p:childTnLst>
            <p:seq concurrent="1" nextAc="seek">
              <p:cTn id="2" dur="indefinite" nodeType="mainSeq">
                <p:childTnLst>
                  <p:par>
                    <p:cTn id="25" fill="hold">
                      <p:stCondLst>
                        <p:cond delay="indefinite"/>
                        <p:cond evt="onBegin" delay="0">
                          <p:tn val="2"/>
                        </p:cond>
                      </p:stCondLst>
                      <p:childTnLst>
                        <p:par>
                          <p:cTn id="26" fill="hold">
                            <p:stCondLst>
                              <p:cond delay="0"/>
                            </p:stCondLst>
                            <p:childTnLst>
                              <p:par>
                                <p:cTn id="7" presetID="10" presetClass="entr" presetSubtype="0" fill="hold" grpId="0" nodeType="withEffect">
                                  <p:stCondLst>
                                    <p:cond delay="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800"/>
                                        <p:tgtEl>
                                          <p:spTgt spid="3"/>
                                        </p:tgtEl>
                                      </p:cBhvr>
                                    </p:animEffect>
                                  </p:childTnLst>
                                </p:cTn>
                              </p:par>
                              <p:par>
                                <p:cTn id="10" presetID="22" presetClass="entr" presetSubtype="8" fill="hold" grpId="0" nodeType="withEffect">
                                  <p:stCondLst>
                                    <p:cond delay="400"/>
                                  </p:stCondLst>
                                  <p:childTnLst>
                                    <p:set>
                                      <p:cBhvr>
                                        <p:cTn id="8" dur="1" fill="hold">
                                          <p:stCondLst>
                                            <p:cond delay="0"/>
                                          </p:stCondLst>
                                        </p:cTn>
                                        <p:tgtEl>
                                          <p:spTgt spid="5"/>
                                        </p:tgtEl>
                                        <p:attrNameLst>
                                          <p:attrName>style.visibility</p:attrName>
                                        </p:attrNameLst>
                                      </p:cBhvr>
                                      <p:to>
                                        <p:strVal val="visible"/>
                                      </p:to>
                                    </p:set>
                                    <p:animEffect transition="in" filter="wipe(left)">
                                      <p:cBhvr>
                                        <p:cTn id="9" dur="700"/>
                                        <p:tgtEl>
                                          <p:spTgt spid="5"/>
                                        </p:tgtEl>
                                      </p:cBhvr>
                                    </p:animEffect>
                                  </p:childTnLst>
                                </p:cTn>
                              </p:par>
                              <p:par>
                                <p:cTn id="13" presetID="22" presetClass="entr" presetSubtype="8" fill="hold" grpId="0"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700"/>
                                        <p:tgtEl>
                                          <p:spTgt spid="6"/>
                                        </p:tgtEl>
                                      </p:cBhvr>
                                    </p:animEffect>
                                  </p:childTnLst>
                                </p:cTn>
                              </p:par>
                              <p:par>
                                <p:cTn id="18" presetID="53" presetClass="entr" presetSubtype="16" fill="hold" grpId="0" nodeType="withEffect">
                                  <p:stCondLst>
                                    <p:cond delay="1700"/>
                                  </p:stCondLst>
                                  <p:childTnLst>
                                    <p:set>
                                      <p:cBhvr>
                                        <p:cTn id="14" dur="1" fill="hold">
                                          <p:stCondLst>
                                            <p:cond delay="0"/>
                                          </p:stCondLst>
                                        </p:cTn>
                                        <p:tgtEl>
                                          <p:spTgt spid="7"/>
                                        </p:tgtEl>
                                        <p:attrNameLst>
                                          <p:attrName>style.visibility</p:attrName>
                                        </p:attrNameLst>
                                      </p:cBhvr>
                                      <p:to>
                                        <p:strVal val="visible"/>
                                      </p:to>
                                    </p:set>
                                    <p:anim calcmode="lin" valueType="num">
                                      <p:cBhvr>
                                        <p:cTn id="15" dur="700" fill="hold"/>
                                        <p:tgtEl>
                                          <p:spTgt spid="7"/>
                                        </p:tgtEl>
                                        <p:attrNameLst>
                                          <p:attrName>ppt_w</p:attrName>
                                        </p:attrNameLst>
                                      </p:cBhvr>
                                      <p:tavLst>
                                        <p:tav tm="0">
                                          <p:val>
                                            <p:fltVal val="0"/>
                                          </p:val>
                                        </p:tav>
                                        <p:tav tm="100000">
                                          <p:val>
                                            <p:strVal val="#ppt_w"/>
                                          </p:val>
                                        </p:tav>
                                      </p:tavLst>
                                    </p:anim>
                                    <p:anim calcmode="lin" valueType="num">
                                      <p:cBhvr>
                                        <p:cTn id="16" dur="700" fill="hold"/>
                                        <p:tgtEl>
                                          <p:spTgt spid="7"/>
                                        </p:tgtEl>
                                        <p:attrNameLst>
                                          <p:attrName>ppt_h</p:attrName>
                                        </p:attrNameLst>
                                      </p:cBhvr>
                                      <p:tavLst>
                                        <p:tav tm="0">
                                          <p:val>
                                            <p:fltVal val="0"/>
                                          </p:val>
                                        </p:tav>
                                        <p:tav tm="100000">
                                          <p:val>
                                            <p:strVal val="#ppt_h"/>
                                          </p:val>
                                        </p:tav>
                                      </p:tavLst>
                                    </p:anim>
                                    <p:animEffect transition="in" filter="fade">
                                      <p:cBhvr>
                                        <p:cTn id="17" dur="700"/>
                                        <p:tgtEl>
                                          <p:spTgt spid="7"/>
                                        </p:tgtEl>
                                      </p:cBhvr>
                                    </p:animEffect>
                                  </p:childTnLst>
                                </p:cTn>
                              </p:par>
                              <p:par>
                                <p:cTn id="21" presetID="22" presetClass="entr" presetSubtype="8" fill="hold" grpId="0" nodeType="withEffect">
                                  <p:stCondLst>
                                    <p:cond delay="240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4" presetID="10" presetClass="entr" presetSubtype="0" fill="hold" grpId="0" nodeType="withEffect">
                                  <p:stCondLst>
                                    <p:cond delay="28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600"/>
                                        <p:tgtEl>
                                          <p:spTgt spid="9"/>
                                        </p:tgtEl>
                                      </p:cBhvr>
                                    </p:animEffect>
                                  </p:childTnLst>
                                </p:cTn>
                              </p:par>
                            </p:childTnLst>
                          </p:cTn>
                        </p:par>
                      </p:childTnLst>
                    </p:cTn>
                  </p:par>
                  <p:par>
                    <p:cTn id="35" fill="hold">
                      <p:stCondLst>
                        <p:cond delay="indefinite"/>
                      </p:stCondLst>
                      <p:childTnLst>
                        <p:par>
                          <p:cTn id="36" fill="hold">
                            <p:stCondLst>
                              <p:cond delay="0"/>
                            </p:stCondLst>
                            <p:childTnLst>
                              <p:par>
                                <p:cTn id="31" presetID="53" presetClass="entr" presetSubtype="16"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par>
                                <p:cTn id="34" presetID="10" presetClass="entr" presetSubtype="0" fill="hold" grpId="0" nodeType="withEffect">
                                  <p:stCondLst>
                                    <p:cond delay="10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